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20"/>
  </p:notesMasterIdLst>
  <p:sldIdLst>
    <p:sldId id="256" r:id="rId2"/>
    <p:sldId id="257" r:id="rId3"/>
    <p:sldId id="258" r:id="rId4"/>
    <p:sldId id="260" r:id="rId5"/>
    <p:sldId id="263" r:id="rId6"/>
    <p:sldId id="264" r:id="rId7"/>
    <p:sldId id="265" r:id="rId8"/>
    <p:sldId id="266" r:id="rId9"/>
    <p:sldId id="267" r:id="rId10"/>
    <p:sldId id="270" r:id="rId11"/>
    <p:sldId id="268" r:id="rId12"/>
    <p:sldId id="269" r:id="rId13"/>
    <p:sldId id="271" r:id="rId14"/>
    <p:sldId id="272" r:id="rId15"/>
    <p:sldId id="275" r:id="rId16"/>
    <p:sldId id="274" r:id="rId17"/>
    <p:sldId id="277" r:id="rId18"/>
    <p:sldId id="276" r:id="rId19"/>
  </p:sldIdLst>
  <p:sldSz cx="12192000" cy="6858000"/>
  <p:notesSz cx="6858000" cy="1476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280419-2241-ABF3-603B-9D0379B5CB1C}" v="1886" dt="2019-12-04T10:50:58.141"/>
    <p1510:client id="{6999E4E4-2017-00E7-37FF-FA6BBD0F5EB9}" v="617" dt="2019-12-04T15:35:50.071"/>
    <p1510:client id="{90762186-E9B1-42CF-DD3A-73623A7292D9}" v="6508" dt="2019-12-03T10:46:47.272"/>
    <p1510:client id="{D3504FBA-1C24-48F8-AA15-34B7ECF1C666}" v="79" dt="2019-12-02T08:18:46.102"/>
    <p1510:client id="{F9D6531C-0955-4578-847E-DEAD68280CCC}" v="5" dt="2019-12-04T22:13:57.6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285765-EED8-4F83-9C40-8BEE291EBB1E}" type="datetimeFigureOut">
              <a:rPr lang="en-US"/>
              <a:t>12/4/2019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F1D35C-A864-4947-B21B-C1254D8464C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160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In this short presentation I'd like show how we are using Airflow and what kind of microservices are we managing with the help of this tool.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F1D35C-A864-4947-B21B-C1254D8464C8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2405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If the barcode can't be found (because it wasn't registered in the AMS - POST requests gives back a 404 error) a notification mail is sent to OSA staff to warn them about the fact.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F1D35C-A864-4947-B21B-C1254D8464C8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8924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A high quality mp4 file – a so called access copy - is  created with ffmpeg. </a:t>
            </a:r>
            <a:br>
              <a:rPr lang="en-US">
                <a:cs typeface="+mn-lt"/>
              </a:rPr>
            </a:br>
            <a:r>
              <a:rPr lang="en-US">
                <a:cs typeface="Calibri"/>
              </a:rPr>
              <a:t>This file is also kept separately from the AIP for further processing (viewing copy, programme level cuts).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F1D35C-A864-4947-B21B-C1254D8464C8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5861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Creating the same type of checksums and technical info for access copies.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F1D35C-A864-4947-B21B-C1254D8464C8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4909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With airflows email pakage send a mail to OSA staff about the status of the workflow. </a:t>
            </a:r>
            <a:br>
              <a:rPr lang="en-US">
                <a:cs typeface="+mn-lt"/>
              </a:rPr>
            </a:br>
            <a:r>
              <a:rPr lang="en-US">
                <a:cs typeface="Calibri"/>
              </a:rPr>
              <a:t>Airflow email package is using the settings for smtp defined in airflows own config file.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F1D35C-A864-4947-B21B-C1254D8464C8}" type="slidenum">
              <a:rPr lang="en-US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7232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If there are files left in the input directory the DAG is retriggered with </a:t>
            </a:r>
            <a:r>
              <a:rPr lang="en-US"/>
              <a:t>TriggerDagRunOperator. </a:t>
            </a:r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F1D35C-A864-4947-B21B-C1254D8464C8}" type="slidenum">
              <a:rPr lang="en-US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6638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</a:pPr>
            <a:r>
              <a:rPr lang="en-US">
                <a:cs typeface="+mn-lt"/>
              </a:rPr>
              <a:t>This is the final structure of our AIP which are</a:t>
            </a:r>
            <a:r>
              <a:rPr lang="en-US"/>
              <a:t> written to two simultaneous LTO tapes  (currently LTO-7) which are kept in two separate locations. </a:t>
            </a: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</a:pPr>
            <a:r>
              <a:rPr lang="en-US"/>
              <a:t>A lower quality mp4 file is made and – depending on copyright – either uploaded to our catalog or to our  sharepoint based Research Cloud for internal use. </a:t>
            </a: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</a:pPr>
            <a:r>
              <a:rPr lang="en-US"/>
              <a:t>(At the moment this is a manual step, but we plan to extend the workflow). </a:t>
            </a:r>
            <a:endParaRPr lang="en-US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F1D35C-A864-4947-B21B-C1254D8464C8}" type="slidenum">
              <a:rPr lang="en-US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6764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With new tech there are always errors discovered and with every implementations there are improvements to make. </a:t>
            </a:r>
            <a:br>
              <a:rPr lang="en-US">
                <a:cs typeface="+mn-lt"/>
              </a:rPr>
            </a:br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F1D35C-A864-4947-B21B-C1254D8464C8}" type="slidenum">
              <a:rPr lang="en-US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7281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F1D35C-A864-4947-B21B-C1254D8464C8}" type="slidenum">
              <a:rPr lang="en-US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475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On the workflow server we are using docker to keep the building blocks (</a:t>
            </a:r>
            <a:r>
              <a:rPr lang="en-US" dirty="0" err="1">
                <a:cs typeface="Calibri"/>
              </a:rPr>
              <a:t>postgres</a:t>
            </a:r>
            <a:r>
              <a:rPr lang="en-US" dirty="0">
                <a:cs typeface="Calibri"/>
              </a:rPr>
              <a:t>, airflow, </a:t>
            </a:r>
            <a:r>
              <a:rPr lang="en-US" dirty="0" err="1">
                <a:cs typeface="Calibri"/>
              </a:rPr>
              <a:t>ffmpeg</a:t>
            </a:r>
            <a:r>
              <a:rPr lang="en-US" dirty="0">
                <a:cs typeface="Calibri"/>
              </a:rPr>
              <a:t>) separated. Changing configuration and updates are easier this way. </a:t>
            </a:r>
            <a:endParaRPr lang="en-US"/>
          </a:p>
          <a:p>
            <a:endParaRPr lang="en-US">
              <a:cs typeface="Calibri"/>
            </a:endParaRPr>
          </a:p>
          <a:p>
            <a:r>
              <a:rPr lang="en-US" dirty="0">
                <a:cs typeface="Calibri"/>
              </a:rPr>
              <a:t>When an external hard drive arrives we mount to our workflow server and start/restart our docker containers. </a:t>
            </a:r>
            <a:br>
              <a:rPr lang="en-US" dirty="0">
                <a:cs typeface="+mn-lt"/>
              </a:rPr>
            </a:br>
            <a:r>
              <a:rPr lang="en-US" dirty="0">
                <a:cs typeface="Calibri"/>
              </a:rPr>
              <a:t>Once everything is up and running, we trigger the workflow with a mouse-click on the Airflow web UI.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F1D35C-A864-4947-B21B-C1254D8464C8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3541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Now I would like to go through each workflow tasks and shortly explain their behavior. </a:t>
            </a:r>
            <a:br>
              <a:rPr lang="en-US">
                <a:cs typeface="+mn-lt"/>
              </a:rPr>
            </a:br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Each workflow step is a python script (which you can find on </a:t>
            </a:r>
            <a:r>
              <a:rPr lang="en-US" err="1">
                <a:cs typeface="Calibri"/>
              </a:rPr>
              <a:t>github</a:t>
            </a:r>
            <a:r>
              <a:rPr lang="en-US">
                <a:cs typeface="Calibri"/>
              </a:rPr>
              <a:t>) which can run in airflow or in standalone mode as well. </a:t>
            </a:r>
            <a:br>
              <a:rPr lang="en-US">
                <a:cs typeface="+mn-lt"/>
              </a:rPr>
            </a:br>
            <a:r>
              <a:rPr lang="en-US">
                <a:cs typeface="Calibri"/>
              </a:rPr>
              <a:t>This made development and testing quiet easy.</a:t>
            </a:r>
          </a:p>
          <a:p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In the first step we are checking the input directory for files or directories which fulfill the pre-defined naming convention (should be a barcode). </a:t>
            </a:r>
          </a:p>
          <a:p>
            <a:r>
              <a:rPr lang="en-US">
                <a:cs typeface="Calibri"/>
              </a:rPr>
              <a:t>The first barcode and the path for the master file gets written to the file '</a:t>
            </a:r>
            <a:r>
              <a:rPr lang="en-US" err="1">
                <a:cs typeface="Calibri"/>
              </a:rPr>
              <a:t>videofile.json</a:t>
            </a:r>
            <a:r>
              <a:rPr lang="en-US">
                <a:cs typeface="Calibri"/>
              </a:rPr>
              <a:t>'. The barcode will be the key and the full path will be the value.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F1D35C-A864-4947-B21B-C1254D8464C8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7231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Next we create the directory structure of the AIP in the output folder (which is defined as an environmental variable).</a:t>
            </a:r>
          </a:p>
          <a:p>
            <a:r>
              <a:rPr lang="en-US">
                <a:cs typeface="Calibri"/>
              </a:rPr>
              <a:t>The barcode is picked up from the videofiles.json file.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F1D35C-A864-4947-B21B-C1254D8464C8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833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Master file is moved to the AIP directory.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F1D35C-A864-4947-B21B-C1254D8464C8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94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We chose to create both md5 and sha512 checksums with pythons hashlib library.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F1D35C-A864-4947-B21B-C1254D8464C8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0674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We are calling ffprobe (which is running in the ffmpeg docker container) from inside airflows docker container and saving it's json output.</a:t>
            </a:r>
          </a:p>
          <a:p>
            <a:r>
              <a:rPr lang="en-US">
                <a:cs typeface="Calibri"/>
              </a:rPr>
              <a:t>For calling an another docker container from inside a container we used pythons docker library.</a:t>
            </a:r>
          </a:p>
          <a:p>
            <a:r>
              <a:rPr lang="en-US">
                <a:cs typeface="Calibri"/>
              </a:rPr>
              <a:t>FFMPEG is run with pythons subprocess library.  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F1D35C-A864-4947-B21B-C1254D8464C8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6200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With requests library we are fetching the descriptive metadata from OSAs Archival Management System and saving the results in a json file.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F1D35C-A864-4947-B21B-C1254D8464C8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0763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Similar to the previous step using requests library we submit the technical metadata (extracted with </a:t>
            </a:r>
            <a:r>
              <a:rPr lang="en-US" err="1">
                <a:cs typeface="Calibri"/>
              </a:rPr>
              <a:t>ffprobe</a:t>
            </a:r>
            <a:r>
              <a:rPr lang="en-US">
                <a:cs typeface="Calibri"/>
              </a:rPr>
              <a:t>) to the REST API endpoint of the Archival Management System.</a:t>
            </a:r>
          </a:p>
          <a:p>
            <a:r>
              <a:rPr lang="en-US">
                <a:cs typeface="Calibri"/>
              </a:rPr>
              <a:t>AMS saves this information in its database and sets an indicator showing that a certain material has finished it's preservation circle. </a:t>
            </a:r>
            <a:br>
              <a:rPr lang="en-US">
                <a:cs typeface="+mn-lt"/>
              </a:rPr>
            </a:br>
            <a:r>
              <a:rPr lang="en-US">
                <a:cs typeface="Calibri"/>
              </a:rPr>
              <a:t>Setting this indicator enable AMS to display the state of digitization in a Digitization Log giving feedback for staff members.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F1D35C-A864-4947-B21B-C1254D8464C8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436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1903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907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900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754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0203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961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12/4/2019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784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12/4/2019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12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12/4/2019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373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533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323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9449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B06D5-EACC-4B5D-AD9D-5F2BEBDEF9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latin typeface="Berlin Sans FB"/>
                <a:cs typeface="Calibri Light"/>
              </a:rPr>
              <a:t>Apache Airflow</a:t>
            </a:r>
            <a:br>
              <a:rPr lang="en-US">
                <a:latin typeface="Berlin Sans FB"/>
                <a:cs typeface="Calibri Light"/>
              </a:rPr>
            </a:br>
            <a:r>
              <a:rPr lang="en-US" err="1">
                <a:latin typeface="Berlin Sans FB"/>
                <a:cs typeface="Calibri Light"/>
              </a:rPr>
              <a:t>Blinken</a:t>
            </a:r>
            <a:r>
              <a:rPr lang="en-US">
                <a:latin typeface="Berlin Sans FB"/>
                <a:cs typeface="Calibri Light"/>
              </a:rPr>
              <a:t> OSA case study</a:t>
            </a:r>
            <a:endParaRPr lang="en-US">
              <a:latin typeface="Berlin Sans FB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511DFE-B838-4980-AD64-85BF6E8984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667" y="4184122"/>
            <a:ext cx="9144000" cy="1655762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endParaRPr lang="en-US">
              <a:latin typeface="Berlin Sans FB"/>
              <a:cs typeface="Calibri"/>
            </a:endParaRPr>
          </a:p>
          <a:p>
            <a:r>
              <a:rPr lang="en-US">
                <a:latin typeface="Berlin Sans FB"/>
                <a:cs typeface="Calibri"/>
              </a:rPr>
              <a:t>József </a:t>
            </a:r>
            <a:r>
              <a:rPr lang="en-US" err="1">
                <a:latin typeface="Berlin Sans FB"/>
                <a:cs typeface="Calibri"/>
              </a:rPr>
              <a:t>Gábor</a:t>
            </a:r>
            <a:r>
              <a:rPr lang="en-US">
                <a:latin typeface="Berlin Sans FB"/>
                <a:cs typeface="Calibri"/>
              </a:rPr>
              <a:t> </a:t>
            </a:r>
            <a:r>
              <a:rPr lang="en-US" err="1">
                <a:latin typeface="Berlin Sans FB"/>
                <a:cs typeface="Calibri"/>
              </a:rPr>
              <a:t>Bóné</a:t>
            </a:r>
            <a:r>
              <a:rPr lang="en-US">
                <a:latin typeface="Berlin Sans FB"/>
                <a:cs typeface="Calibri"/>
              </a:rPr>
              <a:t> - Head of IT</a:t>
            </a:r>
            <a:br>
              <a:rPr lang="en-US">
                <a:latin typeface="Berlin Sans FB"/>
                <a:cs typeface="Calibri"/>
              </a:rPr>
            </a:br>
            <a:r>
              <a:rPr lang="en-US">
                <a:latin typeface="Berlin Sans FB"/>
                <a:cs typeface="Calibri"/>
              </a:rPr>
              <a:t>bonej@ceu.edu</a:t>
            </a:r>
            <a:br>
              <a:rPr lang="en-US">
                <a:latin typeface="Berlin Sans FB"/>
                <a:cs typeface="Calibri"/>
              </a:rPr>
            </a:br>
            <a:br>
              <a:rPr lang="en-US">
                <a:latin typeface="Berlin Sans FB"/>
                <a:cs typeface="Calibri"/>
              </a:rPr>
            </a:br>
            <a:r>
              <a:rPr lang="en-US">
                <a:latin typeface="Berlin Sans FB"/>
                <a:ea typeface="+mn-lt"/>
                <a:cs typeface="+mn-lt"/>
              </a:rPr>
              <a:t>github.com/</a:t>
            </a:r>
            <a:r>
              <a:rPr lang="en-US" err="1">
                <a:latin typeface="Berlin Sans FB"/>
                <a:ea typeface="+mn-lt"/>
                <a:cs typeface="+mn-lt"/>
              </a:rPr>
              <a:t>BlinkenOSA</a:t>
            </a:r>
            <a:r>
              <a:rPr lang="en-US">
                <a:latin typeface="Berlin Sans FB"/>
                <a:ea typeface="+mn-lt"/>
                <a:cs typeface="+mn-lt"/>
              </a:rPr>
              <a:t>/workflows</a:t>
            </a:r>
            <a:endParaRPr lang="en-US">
              <a:latin typeface="Berlin Sans FB"/>
              <a:cs typeface="Calibri"/>
            </a:endParaRPr>
          </a:p>
        </p:txBody>
      </p:sp>
      <p:pic>
        <p:nvPicPr>
          <p:cNvPr id="4" name="Picture 4" descr="A picture containing drawing&#10;&#10;Description generated with very high confidence">
            <a:extLst>
              <a:ext uri="{FF2B5EF4-FFF2-40B4-BE49-F238E27FC236}">
                <a16:creationId xmlns:a16="http://schemas.microsoft.com/office/drawing/2014/main" id="{4ABF7141-4506-49CF-84E3-468029AB9D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01547" y="232132"/>
            <a:ext cx="1863970" cy="717812"/>
          </a:xfrm>
          <a:prstGeom prst="rect">
            <a:avLst/>
          </a:prstGeom>
        </p:spPr>
      </p:pic>
      <p:pic>
        <p:nvPicPr>
          <p:cNvPr id="7" name="Picture 7" descr="A picture containing drawing&#10;&#10;Description generated with very high confidence">
            <a:extLst>
              <a:ext uri="{FF2B5EF4-FFF2-40B4-BE49-F238E27FC236}">
                <a16:creationId xmlns:a16="http://schemas.microsoft.com/office/drawing/2014/main" id="{EED95A70-C8D0-4D2B-888C-341F9BB56F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1477" y="221240"/>
            <a:ext cx="1824893" cy="749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377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0B6EE-D612-4B4A-8996-74172685A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6367" y="86359"/>
            <a:ext cx="6481233" cy="486834"/>
          </a:xfrm>
        </p:spPr>
        <p:txBody>
          <a:bodyPr>
            <a:normAutofit/>
          </a:bodyPr>
          <a:lstStyle/>
          <a:p>
            <a:r>
              <a:rPr lang="en-US" sz="2800">
                <a:solidFill>
                  <a:schemeClr val="tx1"/>
                </a:solidFill>
                <a:latin typeface="Berlin Sans FB"/>
                <a:cs typeface="Calibri Light"/>
              </a:rPr>
              <a:t>Preservation workflow for video files - steps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DF556C18-B008-4997-8B5D-726868E6F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0600" y="816187"/>
            <a:ext cx="7211906" cy="5839883"/>
          </a:xfrm>
        </p:spPr>
        <p:txBody>
          <a:bodyPr vert="horz" lIns="0" tIns="45720" rIns="0" bIns="45720" rtlCol="0" anchor="t">
            <a:normAutofit/>
          </a:bodyPr>
          <a:lstStyle/>
          <a:p>
            <a:pPr algn="ctr"/>
            <a:r>
              <a:rPr lang="en-US" sz="1800">
                <a:solidFill>
                  <a:schemeClr val="tx1"/>
                </a:solidFill>
                <a:latin typeface="Berlin Sans FB"/>
                <a:cs typeface="Calibri"/>
              </a:rPr>
              <a:t>push_to_ams</a:t>
            </a:r>
          </a:p>
          <a:p>
            <a:endParaRPr lang="en-US" sz="1800">
              <a:solidFill>
                <a:schemeClr val="tx1"/>
              </a:solidFill>
              <a:latin typeface="Berlin Sans FB"/>
              <a:cs typeface="Calibri"/>
            </a:endParaRPr>
          </a:p>
          <a:p>
            <a:r>
              <a:rPr lang="en-US" sz="1800" u="sng">
                <a:solidFill>
                  <a:schemeClr val="tx1"/>
                </a:solidFill>
                <a:latin typeface="Berlin Sans FB"/>
                <a:cs typeface="Calibri"/>
              </a:rPr>
              <a:t>Error:</a:t>
            </a:r>
          </a:p>
          <a:p>
            <a:r>
              <a:rPr lang="en-US" sz="1800">
                <a:solidFill>
                  <a:schemeClr val="tx1"/>
                </a:solidFill>
                <a:latin typeface="Berlin Sans FB"/>
                <a:cs typeface="Calibri"/>
              </a:rPr>
              <a:t>If the barcode can't be found in the AMS, OSA AV digitization staff gets an email with a warning message.</a:t>
            </a:r>
          </a:p>
          <a:p>
            <a:r>
              <a:rPr lang="en-US" sz="1800" i="1">
                <a:solidFill>
                  <a:schemeClr val="tx1"/>
                </a:solidFill>
                <a:latin typeface="Berlin Sans FB"/>
                <a:cs typeface="Calibri"/>
              </a:rPr>
              <a:t>Example:</a:t>
            </a:r>
          </a:p>
          <a:p>
            <a:endParaRPr lang="en-US" sz="1800" i="1">
              <a:solidFill>
                <a:srgbClr val="404040"/>
              </a:solidFill>
              <a:latin typeface="Berlin Sans FB"/>
              <a:cs typeface="Calibri"/>
            </a:endParaRPr>
          </a:p>
          <a:p>
            <a:pPr marL="0" indent="0">
              <a:buNone/>
            </a:pPr>
            <a:endParaRPr lang="en-US" sz="1400">
              <a:solidFill>
                <a:schemeClr val="tx1"/>
              </a:solidFill>
              <a:latin typeface="Consolas"/>
              <a:cs typeface="Calibri"/>
            </a:endParaRPr>
          </a:p>
          <a:p>
            <a:endParaRPr lang="en-US" sz="1800">
              <a:solidFill>
                <a:schemeClr val="tx1"/>
              </a:solidFill>
              <a:latin typeface="Berlin Sans FB"/>
              <a:cs typeface="Calibri"/>
            </a:endParaRPr>
          </a:p>
        </p:txBody>
      </p:sp>
      <p:pic>
        <p:nvPicPr>
          <p:cNvPr id="6" name="Picture 6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B5B47447-AA11-4B43-9CF9-14978DA8A6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242" y="153952"/>
            <a:ext cx="3669483" cy="657063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1923690-3728-4AA5-84C1-7C251511A434}"/>
              </a:ext>
            </a:extLst>
          </p:cNvPr>
          <p:cNvSpPr/>
          <p:nvPr/>
        </p:nvSpPr>
        <p:spPr>
          <a:xfrm>
            <a:off x="643466" y="3461889"/>
            <a:ext cx="2243666" cy="476249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picture containing bird, flower&#10;&#10;Description generated with very high confidence">
            <a:extLst>
              <a:ext uri="{FF2B5EF4-FFF2-40B4-BE49-F238E27FC236}">
                <a16:creationId xmlns:a16="http://schemas.microsoft.com/office/drawing/2014/main" id="{CD76BADA-80EC-4899-B7F0-19D05EC246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92784" y="3347457"/>
            <a:ext cx="7315200" cy="1941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7362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0B6EE-D612-4B4A-8996-74172685A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6367" y="86359"/>
            <a:ext cx="6481233" cy="486834"/>
          </a:xfrm>
        </p:spPr>
        <p:txBody>
          <a:bodyPr>
            <a:normAutofit/>
          </a:bodyPr>
          <a:lstStyle/>
          <a:p>
            <a:r>
              <a:rPr lang="en-US" sz="2800">
                <a:solidFill>
                  <a:schemeClr val="tx1"/>
                </a:solidFill>
                <a:latin typeface="Berlin Sans FB"/>
                <a:cs typeface="Calibri Light"/>
              </a:rPr>
              <a:t>Preservation workflow for video files - steps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DF556C18-B008-4997-8B5D-726868E6F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0600" y="816187"/>
            <a:ext cx="7211906" cy="5839883"/>
          </a:xfrm>
        </p:spPr>
        <p:txBody>
          <a:bodyPr vert="horz" lIns="0" tIns="45720" rIns="0" bIns="45720" rtlCol="0" anchor="t">
            <a:normAutofit/>
          </a:bodyPr>
          <a:lstStyle/>
          <a:p>
            <a:pPr algn="ctr"/>
            <a:r>
              <a:rPr lang="en-US" sz="1800">
                <a:solidFill>
                  <a:schemeClr val="tx1"/>
                </a:solidFill>
                <a:latin typeface="Berlin Sans FB"/>
                <a:cs typeface="Calibri"/>
              </a:rPr>
              <a:t>encode_masters</a:t>
            </a:r>
          </a:p>
          <a:p>
            <a:endParaRPr lang="en-US" sz="1800">
              <a:solidFill>
                <a:schemeClr val="tx1"/>
              </a:solidFill>
              <a:latin typeface="Berlin Sans FB"/>
              <a:cs typeface="Calibri"/>
            </a:endParaRPr>
          </a:p>
          <a:p>
            <a:r>
              <a:rPr lang="en-US" sz="1800" u="sng">
                <a:solidFill>
                  <a:schemeClr val="tx1"/>
                </a:solidFill>
                <a:latin typeface="Berlin Sans FB"/>
                <a:cs typeface="Calibri"/>
              </a:rPr>
              <a:t>Task:</a:t>
            </a:r>
          </a:p>
          <a:p>
            <a:r>
              <a:rPr lang="en-US" sz="1800">
                <a:solidFill>
                  <a:schemeClr val="tx1"/>
                </a:solidFill>
                <a:latin typeface="Berlin Sans FB"/>
                <a:cs typeface="Calibri"/>
              </a:rPr>
              <a:t>Create high quality access copy from the master file</a:t>
            </a:r>
            <a:br>
              <a:rPr lang="en-US"/>
            </a:br>
            <a:r>
              <a:rPr lang="en-US" sz="1800">
                <a:solidFill>
                  <a:schemeClr val="tx1"/>
                </a:solidFill>
                <a:latin typeface="Berlin Sans FB"/>
                <a:cs typeface="Calibri"/>
              </a:rPr>
              <a:t>(h.264 / </a:t>
            </a:r>
            <a:r>
              <a:rPr lang="en-US" sz="1800">
                <a:solidFill>
                  <a:schemeClr val="tx1"/>
                </a:solidFill>
                <a:latin typeface="Berlin Sans FB"/>
                <a:ea typeface="+mn-lt"/>
                <a:cs typeface="+mn-lt"/>
              </a:rPr>
              <a:t>yuv420p / 7.5M)</a:t>
            </a:r>
            <a:endParaRPr lang="en-US" sz="1800">
              <a:solidFill>
                <a:schemeClr val="tx1"/>
              </a:solidFill>
              <a:latin typeface="Berlin Sans FB"/>
              <a:cs typeface="Calibri"/>
            </a:endParaRPr>
          </a:p>
          <a:p>
            <a:r>
              <a:rPr lang="en-US" sz="1800" i="1">
                <a:solidFill>
                  <a:schemeClr val="tx1"/>
                </a:solidFill>
                <a:latin typeface="Berlin Sans FB"/>
                <a:cs typeface="Calibri"/>
              </a:rPr>
              <a:t>Example:</a:t>
            </a:r>
            <a:br>
              <a:rPr lang="en-US" sz="1800" i="1">
                <a:solidFill>
                  <a:schemeClr val="tx1"/>
                </a:solidFill>
                <a:latin typeface="Berlin Sans FB"/>
                <a:cs typeface="Calibri"/>
              </a:rPr>
            </a:br>
            <a:endParaRPr lang="en-US" sz="1800">
              <a:solidFill>
                <a:schemeClr val="tx1"/>
              </a:solidFill>
              <a:latin typeface="Berlin Sans FB"/>
              <a:cs typeface="Calibri"/>
            </a:endParaRPr>
          </a:p>
          <a:p>
            <a:pPr marL="916940" lvl="5">
              <a:buNone/>
            </a:pPr>
            <a:r>
              <a:rPr lang="en-US">
                <a:solidFill>
                  <a:schemeClr val="tx1"/>
                </a:solidFill>
                <a:latin typeface="Consolas"/>
                <a:cs typeface="Calibri"/>
              </a:rPr>
              <a:t>HU_OSA_00000011</a:t>
            </a:r>
          </a:p>
          <a:p>
            <a:pPr marL="916940" lvl="5">
              <a:buNone/>
            </a:pPr>
            <a:r>
              <a:rPr lang="en-US">
                <a:solidFill>
                  <a:schemeClr val="tx1"/>
                </a:solidFill>
                <a:latin typeface="Consolas"/>
                <a:cs typeface="Calibri"/>
              </a:rPr>
              <a:t>    Content</a:t>
            </a:r>
            <a:endParaRPr lang="en-US">
              <a:solidFill>
                <a:schemeClr val="tx1"/>
              </a:solidFill>
              <a:latin typeface="Calibri" panose="020F0502020204030204"/>
              <a:cs typeface="Calibri"/>
            </a:endParaRPr>
          </a:p>
          <a:p>
            <a:pPr marL="916940" lvl="5">
              <a:buNone/>
            </a:pPr>
            <a:r>
              <a:rPr lang="en-US">
                <a:solidFill>
                  <a:schemeClr val="tx1"/>
                </a:solidFill>
                <a:latin typeface="Consolas"/>
                <a:cs typeface="Calibri"/>
              </a:rPr>
              <a:t>        Access</a:t>
            </a:r>
            <a:endParaRPr lang="en-US">
              <a:solidFill>
                <a:schemeClr val="tx1"/>
              </a:solidFill>
              <a:latin typeface="Calibri" panose="020F0502020204030204"/>
              <a:cs typeface="Calibri"/>
            </a:endParaRPr>
          </a:p>
          <a:p>
            <a:pPr marL="916940" lvl="5">
              <a:buNone/>
            </a:pPr>
            <a:r>
              <a:rPr lang="en-US">
                <a:solidFill>
                  <a:schemeClr val="tx1"/>
                </a:solidFill>
                <a:latin typeface="Consolas"/>
                <a:cs typeface="Calibri"/>
              </a:rPr>
              <a:t>            </a:t>
            </a:r>
            <a:r>
              <a:rPr lang="en-US" b="1">
                <a:solidFill>
                  <a:schemeClr val="tx1"/>
                </a:solidFill>
                <a:latin typeface="Consolas"/>
                <a:cs typeface="Calibri"/>
              </a:rPr>
              <a:t>HU_OSA_00000011.mp4</a:t>
            </a:r>
            <a:endParaRPr lang="en-US" b="1">
              <a:solidFill>
                <a:schemeClr val="tx1"/>
              </a:solidFill>
              <a:ea typeface="+mn-lt"/>
              <a:cs typeface="+mn-lt"/>
            </a:endParaRPr>
          </a:p>
          <a:p>
            <a:pPr marL="916940" lvl="5">
              <a:buNone/>
            </a:pPr>
            <a:r>
              <a:rPr lang="en-US">
                <a:solidFill>
                  <a:schemeClr val="tx1"/>
                </a:solidFill>
                <a:latin typeface="Consolas"/>
                <a:cs typeface="Calibri"/>
              </a:rPr>
              <a:t>        Preservation</a:t>
            </a:r>
            <a:endParaRPr lang="en-US">
              <a:solidFill>
                <a:schemeClr val="tx1"/>
              </a:solidFill>
              <a:latin typeface="Calibri" panose="020F0502020204030204"/>
              <a:cs typeface="Calibri"/>
            </a:endParaRPr>
          </a:p>
          <a:p>
            <a:pPr marL="916940" lvl="5">
              <a:buNone/>
            </a:pPr>
            <a:r>
              <a:rPr lang="en-US">
                <a:solidFill>
                  <a:schemeClr val="tx1"/>
                </a:solidFill>
                <a:latin typeface="Consolas"/>
                <a:cs typeface="Calibri"/>
              </a:rPr>
              <a:t>            HU_OSA_00000011.avi</a:t>
            </a:r>
          </a:p>
          <a:p>
            <a:pPr marL="916940" lvl="5">
              <a:buNone/>
            </a:pPr>
            <a:r>
              <a:rPr lang="en-US">
                <a:solidFill>
                  <a:schemeClr val="tx1"/>
                </a:solidFill>
                <a:latin typeface="Consolas"/>
                <a:cs typeface="Calibri"/>
              </a:rPr>
              <a:t>    Metadata</a:t>
            </a:r>
            <a:endParaRPr lang="en-US">
              <a:solidFill>
                <a:schemeClr val="tx1"/>
              </a:solidFill>
              <a:latin typeface="Calibri" panose="020F0502020204030204"/>
              <a:cs typeface="Calibri"/>
            </a:endParaRPr>
          </a:p>
          <a:p>
            <a:pPr marL="916940" lvl="5">
              <a:buNone/>
            </a:pPr>
            <a:r>
              <a:rPr lang="en-US">
                <a:solidFill>
                  <a:schemeClr val="tx1"/>
                </a:solidFill>
                <a:latin typeface="Consolas"/>
                <a:cs typeface="Calibri"/>
              </a:rPr>
              <a:t>        Access</a:t>
            </a:r>
            <a:endParaRPr lang="en-US">
              <a:solidFill>
                <a:schemeClr val="tx1"/>
              </a:solidFill>
              <a:latin typeface="Calibri" panose="020F0502020204030204"/>
              <a:cs typeface="Calibri"/>
            </a:endParaRPr>
          </a:p>
          <a:p>
            <a:pPr marL="916940" lvl="5">
              <a:buNone/>
            </a:pPr>
            <a:r>
              <a:rPr lang="en-US">
                <a:solidFill>
                  <a:schemeClr val="tx1"/>
                </a:solidFill>
                <a:latin typeface="Consolas"/>
                <a:cs typeface="Calibri"/>
              </a:rPr>
              <a:t>        Preservation</a:t>
            </a:r>
            <a:endParaRPr lang="en-US">
              <a:solidFill>
                <a:schemeClr val="tx1"/>
              </a:solidFill>
              <a:latin typeface="Calibri" panose="020F0502020204030204"/>
              <a:cs typeface="Calibri"/>
            </a:endParaRPr>
          </a:p>
          <a:p>
            <a:pPr marL="916940" lvl="5">
              <a:buNone/>
            </a:pPr>
            <a:r>
              <a:rPr lang="en-US">
                <a:solidFill>
                  <a:schemeClr val="tx1"/>
                </a:solidFill>
                <a:latin typeface="Consolas"/>
                <a:cs typeface="Calibri"/>
              </a:rPr>
              <a:t>            HU_OSA_00000011.md5</a:t>
            </a:r>
          </a:p>
          <a:p>
            <a:pPr marL="916940" lvl="5">
              <a:buNone/>
            </a:pPr>
            <a:r>
              <a:rPr lang="en-US">
                <a:solidFill>
                  <a:schemeClr val="tx1"/>
                </a:solidFill>
                <a:latin typeface="Consolas"/>
                <a:cs typeface="Calibri"/>
              </a:rPr>
              <a:t>            HU_OSA_00000011.sha512</a:t>
            </a:r>
          </a:p>
          <a:p>
            <a:pPr marL="916940" lvl="5">
              <a:buNone/>
            </a:pPr>
            <a:r>
              <a:rPr lang="en-US">
                <a:solidFill>
                  <a:schemeClr val="tx1"/>
                </a:solidFill>
                <a:latin typeface="Consolas"/>
                <a:cs typeface="Calibri"/>
              </a:rPr>
              <a:t>            </a:t>
            </a:r>
            <a:r>
              <a:rPr lang="en-US" b="1">
                <a:solidFill>
                  <a:schemeClr val="tx1"/>
                </a:solidFill>
                <a:latin typeface="Consolas"/>
                <a:cs typeface="Calibri"/>
              </a:rPr>
              <a:t>...</a:t>
            </a:r>
          </a:p>
          <a:p>
            <a:endParaRPr lang="en-US" sz="1800">
              <a:solidFill>
                <a:schemeClr val="tx1"/>
              </a:solidFill>
              <a:latin typeface="Berlin Sans FB"/>
              <a:cs typeface="Calibri"/>
            </a:endParaRPr>
          </a:p>
          <a:p>
            <a:pPr marL="0" indent="0">
              <a:buNone/>
            </a:pPr>
            <a:endParaRPr lang="en-US" sz="1400">
              <a:solidFill>
                <a:schemeClr val="tx1"/>
              </a:solidFill>
              <a:latin typeface="Consolas"/>
              <a:cs typeface="Calibri"/>
            </a:endParaRPr>
          </a:p>
          <a:p>
            <a:endParaRPr lang="en-US" sz="1800">
              <a:solidFill>
                <a:schemeClr val="tx1"/>
              </a:solidFill>
              <a:latin typeface="Berlin Sans FB"/>
              <a:cs typeface="Calibri"/>
            </a:endParaRPr>
          </a:p>
        </p:txBody>
      </p:sp>
      <p:pic>
        <p:nvPicPr>
          <p:cNvPr id="6" name="Picture 6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B5B47447-AA11-4B43-9CF9-14978DA8A6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242" y="153952"/>
            <a:ext cx="3669483" cy="657063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1923690-3728-4AA5-84C1-7C251511A434}"/>
              </a:ext>
            </a:extLst>
          </p:cNvPr>
          <p:cNvSpPr/>
          <p:nvPr/>
        </p:nvSpPr>
        <p:spPr>
          <a:xfrm>
            <a:off x="643466" y="4028504"/>
            <a:ext cx="2243666" cy="476249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7941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0B6EE-D612-4B4A-8996-74172685A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6367" y="86359"/>
            <a:ext cx="6481233" cy="486834"/>
          </a:xfrm>
        </p:spPr>
        <p:txBody>
          <a:bodyPr>
            <a:normAutofit/>
          </a:bodyPr>
          <a:lstStyle/>
          <a:p>
            <a:r>
              <a:rPr lang="en-US" sz="2800">
                <a:solidFill>
                  <a:schemeClr val="tx1"/>
                </a:solidFill>
                <a:latin typeface="Berlin Sans FB"/>
                <a:cs typeface="Calibri Light"/>
              </a:rPr>
              <a:t>Preservation workflow for video files - steps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DF556C18-B008-4997-8B5D-726868E6F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0600" y="816187"/>
            <a:ext cx="7211906" cy="5839883"/>
          </a:xfrm>
        </p:spPr>
        <p:txBody>
          <a:bodyPr vert="horz" lIns="0" tIns="45720" rIns="0" bIns="45720" rtlCol="0" anchor="t">
            <a:normAutofit lnSpcReduction="10000"/>
          </a:bodyPr>
          <a:lstStyle/>
          <a:p>
            <a:pPr algn="ctr"/>
            <a:r>
              <a:rPr lang="en-US" sz="1800">
                <a:solidFill>
                  <a:schemeClr val="tx1"/>
                </a:solidFill>
                <a:latin typeface="Berlin Sans FB"/>
                <a:cs typeface="Calibri"/>
              </a:rPr>
              <a:t>create_access_checksums + create_access_info</a:t>
            </a:r>
          </a:p>
          <a:p>
            <a:endParaRPr lang="en-US" sz="1800">
              <a:solidFill>
                <a:schemeClr val="tx1"/>
              </a:solidFill>
              <a:latin typeface="Berlin Sans FB"/>
              <a:cs typeface="Calibri"/>
            </a:endParaRPr>
          </a:p>
          <a:p>
            <a:r>
              <a:rPr lang="en-US" sz="1800" u="sng">
                <a:solidFill>
                  <a:schemeClr val="tx1"/>
                </a:solidFill>
                <a:latin typeface="Berlin Sans FB"/>
                <a:cs typeface="Calibri"/>
              </a:rPr>
              <a:t>Task:</a:t>
            </a:r>
          </a:p>
          <a:p>
            <a:r>
              <a:rPr lang="en-US" sz="1800">
                <a:solidFill>
                  <a:schemeClr val="tx1"/>
                </a:solidFill>
                <a:latin typeface="Berlin Sans FB"/>
                <a:cs typeface="Calibri"/>
              </a:rPr>
              <a:t>Create md5 and sha512 checksums and technical metadata  similar as we did with master files.</a:t>
            </a:r>
          </a:p>
          <a:p>
            <a:r>
              <a:rPr lang="en-US" sz="1800" i="1">
                <a:solidFill>
                  <a:schemeClr val="tx1"/>
                </a:solidFill>
                <a:latin typeface="Berlin Sans FB"/>
                <a:cs typeface="Calibri"/>
              </a:rPr>
              <a:t>Example:</a:t>
            </a:r>
            <a:br>
              <a:rPr lang="en-US" sz="1800" i="1">
                <a:solidFill>
                  <a:schemeClr val="tx1"/>
                </a:solidFill>
                <a:latin typeface="Berlin Sans FB"/>
                <a:cs typeface="Calibri"/>
              </a:rPr>
            </a:br>
            <a:endParaRPr lang="en-US" sz="1800">
              <a:solidFill>
                <a:schemeClr val="tx1"/>
              </a:solidFill>
              <a:latin typeface="Berlin Sans FB"/>
              <a:cs typeface="Calibri"/>
            </a:endParaRPr>
          </a:p>
          <a:p>
            <a:pPr marL="916940" lvl="5">
              <a:buNone/>
            </a:pPr>
            <a:r>
              <a:rPr lang="en-US">
                <a:solidFill>
                  <a:schemeClr val="tx1"/>
                </a:solidFill>
                <a:latin typeface="Consolas"/>
                <a:cs typeface="Calibri"/>
              </a:rPr>
              <a:t>HU_OSA_00000011</a:t>
            </a:r>
          </a:p>
          <a:p>
            <a:pPr marL="916940" lvl="5">
              <a:buNone/>
            </a:pPr>
            <a:r>
              <a:rPr lang="en-US">
                <a:solidFill>
                  <a:schemeClr val="tx1"/>
                </a:solidFill>
                <a:latin typeface="Consolas"/>
                <a:cs typeface="Calibri"/>
              </a:rPr>
              <a:t>    Content</a:t>
            </a:r>
            <a:endParaRPr lang="en-US">
              <a:solidFill>
                <a:schemeClr val="tx1"/>
              </a:solidFill>
              <a:latin typeface="Calibri" panose="020F0502020204030204"/>
              <a:cs typeface="Calibri"/>
            </a:endParaRPr>
          </a:p>
          <a:p>
            <a:pPr marL="916940" lvl="5">
              <a:buNone/>
            </a:pPr>
            <a:r>
              <a:rPr lang="en-US">
                <a:solidFill>
                  <a:schemeClr val="tx1"/>
                </a:solidFill>
                <a:latin typeface="Consolas"/>
                <a:cs typeface="Calibri"/>
              </a:rPr>
              <a:t>        Access</a:t>
            </a:r>
            <a:endParaRPr lang="en-US">
              <a:solidFill>
                <a:schemeClr val="tx1"/>
              </a:solidFill>
              <a:latin typeface="Calibri" panose="020F0502020204030204"/>
              <a:cs typeface="Calibri"/>
            </a:endParaRPr>
          </a:p>
          <a:p>
            <a:pPr marL="916940" lvl="5">
              <a:buNone/>
            </a:pPr>
            <a:r>
              <a:rPr lang="en-US">
                <a:solidFill>
                  <a:schemeClr val="tx1"/>
                </a:solidFill>
                <a:latin typeface="Consolas"/>
                <a:cs typeface="Calibri"/>
              </a:rPr>
              <a:t>            HU_OSA_00000011.mp4</a:t>
            </a:r>
            <a:endParaRPr lang="en-US">
              <a:solidFill>
                <a:schemeClr val="tx1"/>
              </a:solidFill>
              <a:ea typeface="+mn-lt"/>
              <a:cs typeface="+mn-lt"/>
            </a:endParaRPr>
          </a:p>
          <a:p>
            <a:pPr marL="916940" lvl="5">
              <a:buNone/>
            </a:pPr>
            <a:r>
              <a:rPr lang="en-US">
                <a:solidFill>
                  <a:schemeClr val="tx1"/>
                </a:solidFill>
                <a:latin typeface="Consolas"/>
                <a:cs typeface="Calibri"/>
              </a:rPr>
              <a:t>        Preservation</a:t>
            </a:r>
            <a:endParaRPr lang="en-US">
              <a:solidFill>
                <a:schemeClr val="tx1"/>
              </a:solidFill>
              <a:latin typeface="Calibri" panose="020F0502020204030204"/>
              <a:cs typeface="Calibri"/>
            </a:endParaRPr>
          </a:p>
          <a:p>
            <a:pPr marL="916940" lvl="5">
              <a:buNone/>
            </a:pPr>
            <a:r>
              <a:rPr lang="en-US">
                <a:solidFill>
                  <a:schemeClr val="tx1"/>
                </a:solidFill>
                <a:latin typeface="Consolas"/>
                <a:cs typeface="Calibri"/>
              </a:rPr>
              <a:t>            HU_OSA_00000011.avi</a:t>
            </a:r>
          </a:p>
          <a:p>
            <a:pPr marL="916940" lvl="5">
              <a:buNone/>
            </a:pPr>
            <a:r>
              <a:rPr lang="en-US">
                <a:solidFill>
                  <a:schemeClr val="tx1"/>
                </a:solidFill>
                <a:latin typeface="Consolas"/>
                <a:cs typeface="Calibri"/>
              </a:rPr>
              <a:t>    Metadata</a:t>
            </a:r>
            <a:endParaRPr lang="en-US">
              <a:solidFill>
                <a:schemeClr val="tx1"/>
              </a:solidFill>
              <a:latin typeface="Calibri" panose="020F0502020204030204"/>
              <a:cs typeface="Calibri"/>
            </a:endParaRPr>
          </a:p>
          <a:p>
            <a:pPr marL="916940" lvl="5">
              <a:buNone/>
            </a:pPr>
            <a:r>
              <a:rPr lang="en-US">
                <a:solidFill>
                  <a:schemeClr val="tx1"/>
                </a:solidFill>
                <a:latin typeface="Consolas"/>
                <a:cs typeface="Calibri"/>
              </a:rPr>
              <a:t>        Access</a:t>
            </a:r>
            <a:endParaRPr lang="en-US">
              <a:solidFill>
                <a:schemeClr val="tx1"/>
              </a:solidFill>
              <a:latin typeface="Calibri" panose="020F0502020204030204"/>
              <a:cs typeface="Calibri"/>
            </a:endParaRPr>
          </a:p>
          <a:p>
            <a:pPr marL="916940" lvl="5">
              <a:buNone/>
            </a:pPr>
            <a:r>
              <a:rPr lang="en-US">
                <a:solidFill>
                  <a:schemeClr val="tx1"/>
                </a:solidFill>
                <a:latin typeface="Consolas"/>
                <a:cs typeface="Calibri"/>
              </a:rPr>
              <a:t>            </a:t>
            </a:r>
            <a:r>
              <a:rPr lang="en-US" b="1">
                <a:solidFill>
                  <a:schemeClr val="tx1"/>
                </a:solidFill>
                <a:latin typeface="Consolas"/>
                <a:cs typeface="Calibri"/>
              </a:rPr>
              <a:t>HU_OSA_00000011.md5</a:t>
            </a:r>
            <a:endParaRPr lang="en-US" b="1">
              <a:solidFill>
                <a:schemeClr val="tx1"/>
              </a:solidFill>
              <a:ea typeface="+mn-lt"/>
              <a:cs typeface="+mn-lt"/>
            </a:endParaRPr>
          </a:p>
          <a:p>
            <a:pPr marL="916940" lvl="5">
              <a:buNone/>
            </a:pPr>
            <a:r>
              <a:rPr lang="en-US" b="1">
                <a:solidFill>
                  <a:schemeClr val="tx1"/>
                </a:solidFill>
                <a:latin typeface="Consolas"/>
                <a:cs typeface="Calibri"/>
              </a:rPr>
              <a:t>            HU_OSA_00000011.sha512</a:t>
            </a:r>
            <a:endParaRPr lang="en-US" b="1">
              <a:solidFill>
                <a:schemeClr val="tx1"/>
              </a:solidFill>
              <a:latin typeface="Consolas"/>
              <a:ea typeface="+mn-lt"/>
              <a:cs typeface="+mn-lt"/>
            </a:endParaRPr>
          </a:p>
          <a:p>
            <a:pPr marL="1099820" lvl="5">
              <a:buNone/>
            </a:pPr>
            <a:r>
              <a:rPr lang="en-US" b="1">
                <a:solidFill>
                  <a:schemeClr val="tx1"/>
                </a:solidFill>
                <a:latin typeface="Consolas"/>
                <a:cs typeface="Calibri"/>
              </a:rPr>
              <a:t>          HU_OSA_00000011_md_tech.json</a:t>
            </a:r>
            <a:endParaRPr lang="en-US" b="1">
              <a:solidFill>
                <a:schemeClr val="tx1"/>
              </a:solidFill>
              <a:ea typeface="+mn-lt"/>
              <a:cs typeface="+mn-lt"/>
            </a:endParaRPr>
          </a:p>
          <a:p>
            <a:pPr marL="916940" lvl="5">
              <a:buNone/>
            </a:pPr>
            <a:r>
              <a:rPr lang="en-US">
                <a:solidFill>
                  <a:schemeClr val="tx1"/>
                </a:solidFill>
                <a:latin typeface="Consolas"/>
                <a:cs typeface="Calibri"/>
              </a:rPr>
              <a:t>        Preservation</a:t>
            </a:r>
            <a:endParaRPr lang="en-US">
              <a:solidFill>
                <a:schemeClr val="tx1"/>
              </a:solidFill>
              <a:latin typeface="Calibri" panose="020F0502020204030204"/>
              <a:cs typeface="Calibri"/>
            </a:endParaRPr>
          </a:p>
          <a:p>
            <a:pPr marL="916940" lvl="5">
              <a:buNone/>
            </a:pPr>
            <a:r>
              <a:rPr lang="en-US">
                <a:solidFill>
                  <a:schemeClr val="tx1"/>
                </a:solidFill>
                <a:latin typeface="Consolas"/>
                <a:cs typeface="Calibri"/>
              </a:rPr>
              <a:t>            </a:t>
            </a:r>
            <a:r>
              <a:rPr lang="en-US" b="1">
                <a:solidFill>
                  <a:schemeClr val="tx1"/>
                </a:solidFill>
                <a:latin typeface="Consolas"/>
                <a:cs typeface="Calibri"/>
              </a:rPr>
              <a:t>...</a:t>
            </a:r>
          </a:p>
          <a:p>
            <a:endParaRPr lang="en-US" sz="1800">
              <a:solidFill>
                <a:schemeClr val="tx1"/>
              </a:solidFill>
              <a:latin typeface="Berlin Sans FB"/>
              <a:cs typeface="Calibri"/>
            </a:endParaRPr>
          </a:p>
          <a:p>
            <a:pPr marL="0" indent="0">
              <a:buNone/>
            </a:pPr>
            <a:endParaRPr lang="en-US" sz="1400">
              <a:solidFill>
                <a:schemeClr val="tx1"/>
              </a:solidFill>
              <a:latin typeface="Consolas"/>
              <a:cs typeface="Calibri"/>
            </a:endParaRPr>
          </a:p>
          <a:p>
            <a:endParaRPr lang="en-US" sz="1800">
              <a:solidFill>
                <a:schemeClr val="tx1"/>
              </a:solidFill>
              <a:latin typeface="Berlin Sans FB"/>
              <a:cs typeface="Calibri"/>
            </a:endParaRPr>
          </a:p>
        </p:txBody>
      </p:sp>
      <p:pic>
        <p:nvPicPr>
          <p:cNvPr id="6" name="Picture 6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B5B47447-AA11-4B43-9CF9-14978DA8A6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242" y="153952"/>
            <a:ext cx="3669483" cy="657063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1923690-3728-4AA5-84C1-7C251511A434}"/>
              </a:ext>
            </a:extLst>
          </p:cNvPr>
          <p:cNvSpPr/>
          <p:nvPr/>
        </p:nvSpPr>
        <p:spPr>
          <a:xfrm>
            <a:off x="1493389" y="4595119"/>
            <a:ext cx="2243666" cy="100378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243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0B6EE-D612-4B4A-8996-74172685A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6367" y="86359"/>
            <a:ext cx="6481233" cy="486834"/>
          </a:xfrm>
        </p:spPr>
        <p:txBody>
          <a:bodyPr>
            <a:normAutofit/>
          </a:bodyPr>
          <a:lstStyle/>
          <a:p>
            <a:r>
              <a:rPr lang="en-US" sz="2800">
                <a:solidFill>
                  <a:schemeClr val="tx1"/>
                </a:solidFill>
                <a:latin typeface="Berlin Sans FB"/>
                <a:cs typeface="Calibri Light"/>
              </a:rPr>
              <a:t>Preservation workflow for video files - steps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DF556C18-B008-4997-8B5D-726868E6F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0600" y="816187"/>
            <a:ext cx="7211906" cy="5839883"/>
          </a:xfrm>
        </p:spPr>
        <p:txBody>
          <a:bodyPr vert="horz" lIns="0" tIns="45720" rIns="0" bIns="45720" rtlCol="0" anchor="t">
            <a:normAutofit/>
          </a:bodyPr>
          <a:lstStyle/>
          <a:p>
            <a:pPr algn="ctr"/>
            <a:r>
              <a:rPr lang="en-US" sz="1800">
                <a:solidFill>
                  <a:schemeClr val="tx1"/>
                </a:solidFill>
                <a:latin typeface="Berlin Sans FB"/>
                <a:cs typeface="Calibri"/>
              </a:rPr>
              <a:t>send_info_mail</a:t>
            </a:r>
          </a:p>
          <a:p>
            <a:endParaRPr lang="en-US" sz="1800">
              <a:solidFill>
                <a:schemeClr val="tx1"/>
              </a:solidFill>
              <a:latin typeface="Berlin Sans FB"/>
              <a:cs typeface="Calibri"/>
            </a:endParaRPr>
          </a:p>
          <a:p>
            <a:r>
              <a:rPr lang="en-US" sz="1800" u="sng">
                <a:solidFill>
                  <a:schemeClr val="tx1"/>
                </a:solidFill>
                <a:latin typeface="Berlin Sans FB"/>
                <a:cs typeface="Calibri"/>
              </a:rPr>
              <a:t>Task:</a:t>
            </a:r>
          </a:p>
          <a:p>
            <a:r>
              <a:rPr lang="en-US" sz="1800">
                <a:solidFill>
                  <a:schemeClr val="tx1"/>
                </a:solidFill>
                <a:latin typeface="Berlin Sans FB"/>
                <a:cs typeface="Calibri"/>
              </a:rPr>
              <a:t>Send notification email about finishing the workflow.</a:t>
            </a:r>
          </a:p>
          <a:p>
            <a:r>
              <a:rPr lang="en-US" sz="1800" i="1">
                <a:solidFill>
                  <a:schemeClr val="tx1"/>
                </a:solidFill>
                <a:latin typeface="Berlin Sans FB"/>
                <a:cs typeface="Calibri"/>
              </a:rPr>
              <a:t>Example:</a:t>
            </a:r>
            <a:br>
              <a:rPr lang="en-US" sz="1800" i="1">
                <a:solidFill>
                  <a:schemeClr val="tx1"/>
                </a:solidFill>
                <a:latin typeface="Berlin Sans FB"/>
                <a:cs typeface="Calibri"/>
              </a:rPr>
            </a:br>
            <a:endParaRPr lang="en-US" sz="1800">
              <a:solidFill>
                <a:schemeClr val="tx1"/>
              </a:solidFill>
              <a:latin typeface="Berlin Sans FB"/>
              <a:cs typeface="Calibri"/>
            </a:endParaRPr>
          </a:p>
          <a:p>
            <a:endParaRPr lang="en-US" sz="1800">
              <a:solidFill>
                <a:schemeClr val="tx1"/>
              </a:solidFill>
              <a:latin typeface="Berlin Sans FB"/>
              <a:cs typeface="Calibri"/>
            </a:endParaRPr>
          </a:p>
          <a:p>
            <a:pPr marL="0" indent="0">
              <a:buNone/>
            </a:pPr>
            <a:endParaRPr lang="en-US" sz="1400">
              <a:solidFill>
                <a:schemeClr val="tx1"/>
              </a:solidFill>
              <a:latin typeface="Consolas"/>
              <a:cs typeface="Calibri"/>
            </a:endParaRPr>
          </a:p>
          <a:p>
            <a:endParaRPr lang="en-US" sz="1800">
              <a:solidFill>
                <a:schemeClr val="tx1"/>
              </a:solidFill>
              <a:latin typeface="Berlin Sans FB"/>
              <a:cs typeface="Calibri"/>
            </a:endParaRPr>
          </a:p>
        </p:txBody>
      </p:sp>
      <p:pic>
        <p:nvPicPr>
          <p:cNvPr id="6" name="Picture 6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B5B47447-AA11-4B43-9CF9-14978DA8A6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242" y="153952"/>
            <a:ext cx="3669483" cy="657063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1923690-3728-4AA5-84C1-7C251511A434}"/>
              </a:ext>
            </a:extLst>
          </p:cNvPr>
          <p:cNvSpPr/>
          <p:nvPr/>
        </p:nvSpPr>
        <p:spPr>
          <a:xfrm>
            <a:off x="643466" y="5679504"/>
            <a:ext cx="2243666" cy="476249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6" descr="A picture containing bird, flower&#10;&#10;Description generated with very high confidence">
            <a:extLst>
              <a:ext uri="{FF2B5EF4-FFF2-40B4-BE49-F238E27FC236}">
                <a16:creationId xmlns:a16="http://schemas.microsoft.com/office/drawing/2014/main" id="{02EB907A-889E-43CC-96AD-49364D66E1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92785" y="2934118"/>
            <a:ext cx="6719276" cy="3217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1240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0B6EE-D612-4B4A-8996-74172685A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6367" y="86359"/>
            <a:ext cx="6481233" cy="486834"/>
          </a:xfrm>
        </p:spPr>
        <p:txBody>
          <a:bodyPr>
            <a:normAutofit/>
          </a:bodyPr>
          <a:lstStyle/>
          <a:p>
            <a:r>
              <a:rPr lang="en-US" sz="2800">
                <a:solidFill>
                  <a:schemeClr val="tx1"/>
                </a:solidFill>
                <a:latin typeface="Berlin Sans FB"/>
                <a:cs typeface="Calibri Light"/>
              </a:rPr>
              <a:t>Preservation workflow for video files - steps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DF556C18-B008-4997-8B5D-726868E6F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0600" y="816187"/>
            <a:ext cx="7211906" cy="5839883"/>
          </a:xfrm>
        </p:spPr>
        <p:txBody>
          <a:bodyPr vert="horz" lIns="0" tIns="45720" rIns="0" bIns="45720" rtlCol="0" anchor="t">
            <a:normAutofit/>
          </a:bodyPr>
          <a:lstStyle/>
          <a:p>
            <a:pPr algn="ctr"/>
            <a:r>
              <a:rPr lang="en-US" sz="1800">
                <a:solidFill>
                  <a:schemeClr val="tx1"/>
                </a:solidFill>
                <a:latin typeface="Berlin Sans FB"/>
                <a:cs typeface="Calibri"/>
              </a:rPr>
              <a:t>restart_dag</a:t>
            </a:r>
          </a:p>
          <a:p>
            <a:endParaRPr lang="en-US" sz="1800">
              <a:solidFill>
                <a:schemeClr val="tx1"/>
              </a:solidFill>
              <a:latin typeface="Berlin Sans FB"/>
              <a:cs typeface="Calibri"/>
            </a:endParaRPr>
          </a:p>
          <a:p>
            <a:r>
              <a:rPr lang="en-US" sz="1800" u="sng">
                <a:solidFill>
                  <a:schemeClr val="tx1"/>
                </a:solidFill>
                <a:latin typeface="Berlin Sans FB"/>
                <a:cs typeface="Calibri"/>
              </a:rPr>
              <a:t>Task:</a:t>
            </a:r>
          </a:p>
          <a:p>
            <a:r>
              <a:rPr lang="en-US" sz="1800">
                <a:solidFill>
                  <a:schemeClr val="tx1"/>
                </a:solidFill>
                <a:latin typeface="Berlin Sans FB"/>
                <a:cs typeface="Calibri"/>
              </a:rPr>
              <a:t>Checks if there are master files left in the input directory. If yes, then triggers running the DAG once again, if not exits.</a:t>
            </a:r>
          </a:p>
          <a:p>
            <a:pPr marL="0" indent="0">
              <a:buNone/>
            </a:pPr>
            <a:endParaRPr lang="en-US" sz="1800">
              <a:solidFill>
                <a:schemeClr val="tx1"/>
              </a:solidFill>
              <a:latin typeface="Berlin Sans FB"/>
              <a:cs typeface="Calibri"/>
            </a:endParaRPr>
          </a:p>
          <a:p>
            <a:pPr marL="0" indent="0">
              <a:buNone/>
            </a:pPr>
            <a:endParaRPr lang="en-US" sz="1400">
              <a:solidFill>
                <a:schemeClr val="tx1"/>
              </a:solidFill>
              <a:latin typeface="Consolas"/>
              <a:cs typeface="Calibri"/>
            </a:endParaRPr>
          </a:p>
          <a:p>
            <a:endParaRPr lang="en-US" sz="1800">
              <a:solidFill>
                <a:schemeClr val="tx1"/>
              </a:solidFill>
              <a:latin typeface="Berlin Sans FB"/>
              <a:cs typeface="Calibri"/>
            </a:endParaRPr>
          </a:p>
        </p:txBody>
      </p:sp>
      <p:pic>
        <p:nvPicPr>
          <p:cNvPr id="6" name="Picture 6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B5B47447-AA11-4B43-9CF9-14978DA8A6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242" y="153952"/>
            <a:ext cx="3669483" cy="657063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1923690-3728-4AA5-84C1-7C251511A434}"/>
              </a:ext>
            </a:extLst>
          </p:cNvPr>
          <p:cNvSpPr/>
          <p:nvPr/>
        </p:nvSpPr>
        <p:spPr>
          <a:xfrm>
            <a:off x="643466" y="6226581"/>
            <a:ext cx="2243666" cy="476249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7196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CC61D-FEC6-4BB4-BDF6-3DF01314F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Berlin Sans FB"/>
                <a:cs typeface="Calibri Light"/>
              </a:rPr>
              <a:t>Saving AIP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0958D8-7BA1-40BF-BF08-CF337595F6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Autofit/>
          </a:bodyPr>
          <a:lstStyle/>
          <a:p>
            <a:r>
              <a:rPr lang="en-US" sz="1800" u="sng">
                <a:latin typeface="Berlin Sans FB"/>
                <a:ea typeface="+mn-lt"/>
                <a:cs typeface="+mn-lt"/>
              </a:rPr>
              <a:t>AIP Structure</a:t>
            </a:r>
          </a:p>
          <a:p>
            <a:r>
              <a:rPr lang="en-US" sz="1200">
                <a:latin typeface="Consolas"/>
                <a:ea typeface="+mn-lt"/>
                <a:cs typeface="+mn-lt"/>
              </a:rPr>
              <a:t>HU_OSA_00000011 </a:t>
            </a:r>
            <a:br>
              <a:rPr lang="en-US" sz="1200">
                <a:latin typeface="Consolas"/>
                <a:ea typeface="+mn-lt"/>
                <a:cs typeface="+mn-lt"/>
              </a:rPr>
            </a:br>
            <a:r>
              <a:rPr lang="en-US" sz="1200">
                <a:latin typeface="Consolas"/>
                <a:ea typeface="+mn-lt"/>
                <a:cs typeface="+mn-lt"/>
              </a:rPr>
              <a:t>    Content</a:t>
            </a:r>
            <a:br>
              <a:rPr lang="en-US" sz="1200">
                <a:latin typeface="Consolas"/>
                <a:ea typeface="+mn-lt"/>
                <a:cs typeface="+mn-lt"/>
              </a:rPr>
            </a:br>
            <a:r>
              <a:rPr lang="en-US" sz="1200">
                <a:latin typeface="Consolas"/>
                <a:ea typeface="+mn-lt"/>
                <a:cs typeface="+mn-lt"/>
              </a:rPr>
              <a:t>        Access</a:t>
            </a:r>
            <a:br>
              <a:rPr lang="en-US" sz="1200">
                <a:latin typeface="Consolas"/>
                <a:ea typeface="+mn-lt"/>
                <a:cs typeface="+mn-lt"/>
              </a:rPr>
            </a:br>
            <a:r>
              <a:rPr lang="en-US" sz="1200">
                <a:latin typeface="Consolas"/>
                <a:ea typeface="+mn-lt"/>
                <a:cs typeface="+mn-lt"/>
              </a:rPr>
              <a:t>            HU_OSA_00000011.mp4</a:t>
            </a:r>
            <a:br>
              <a:rPr lang="en-US" sz="1200">
                <a:latin typeface="Consolas"/>
                <a:ea typeface="+mn-lt"/>
                <a:cs typeface="+mn-lt"/>
              </a:rPr>
            </a:br>
            <a:r>
              <a:rPr lang="en-US" sz="1200">
                <a:latin typeface="Consolas"/>
                <a:ea typeface="+mn-lt"/>
                <a:cs typeface="+mn-lt"/>
              </a:rPr>
              <a:t>        Preservation</a:t>
            </a:r>
            <a:br>
              <a:rPr lang="en-US" sz="1200">
                <a:latin typeface="Consolas"/>
                <a:ea typeface="+mn-lt"/>
                <a:cs typeface="+mn-lt"/>
              </a:rPr>
            </a:br>
            <a:r>
              <a:rPr lang="en-US" sz="1200">
                <a:latin typeface="Consolas"/>
                <a:ea typeface="+mn-lt"/>
                <a:cs typeface="+mn-lt"/>
              </a:rPr>
              <a:t>            HU_OSA_00000011.avi</a:t>
            </a:r>
            <a:br>
              <a:rPr lang="en-US" sz="1200">
                <a:latin typeface="Consolas"/>
                <a:ea typeface="+mn-lt"/>
                <a:cs typeface="+mn-lt"/>
              </a:rPr>
            </a:br>
            <a:r>
              <a:rPr lang="en-US" sz="1200">
                <a:latin typeface="Consolas"/>
                <a:ea typeface="+mn-lt"/>
                <a:cs typeface="+mn-lt"/>
              </a:rPr>
              <a:t>    Metadata</a:t>
            </a:r>
            <a:br>
              <a:rPr lang="en-US" sz="1200">
                <a:latin typeface="Consolas"/>
                <a:ea typeface="+mn-lt"/>
                <a:cs typeface="+mn-lt"/>
              </a:rPr>
            </a:br>
            <a:r>
              <a:rPr lang="en-US" sz="1200">
                <a:latin typeface="Consolas"/>
                <a:ea typeface="+mn-lt"/>
                <a:cs typeface="+mn-lt"/>
              </a:rPr>
              <a:t>        Access</a:t>
            </a:r>
            <a:br>
              <a:rPr lang="en-US" sz="1200">
                <a:latin typeface="Consolas"/>
                <a:ea typeface="+mn-lt"/>
                <a:cs typeface="+mn-lt"/>
              </a:rPr>
            </a:br>
            <a:r>
              <a:rPr lang="en-US" sz="1200">
                <a:latin typeface="Consolas"/>
                <a:ea typeface="+mn-lt"/>
                <a:cs typeface="+mn-lt"/>
              </a:rPr>
              <a:t>            HU_OSA_00000011.md5</a:t>
            </a:r>
            <a:br>
              <a:rPr lang="en-US" sz="1200">
                <a:latin typeface="Consolas"/>
                <a:ea typeface="+mn-lt"/>
                <a:cs typeface="+mn-lt"/>
              </a:rPr>
            </a:br>
            <a:r>
              <a:rPr lang="en-US" sz="1200">
                <a:latin typeface="Consolas"/>
                <a:ea typeface="+mn-lt"/>
                <a:cs typeface="+mn-lt"/>
              </a:rPr>
              <a:t>            HU_OSA_00000011.sha512</a:t>
            </a:r>
            <a:br>
              <a:rPr lang="en-US" sz="1200">
                <a:latin typeface="Consolas"/>
                <a:ea typeface="+mn-lt"/>
                <a:cs typeface="+mn-lt"/>
              </a:rPr>
            </a:br>
            <a:r>
              <a:rPr lang="en-US" sz="1200">
                <a:latin typeface="Consolas"/>
                <a:ea typeface="+mn-lt"/>
                <a:cs typeface="+mn-lt"/>
              </a:rPr>
              <a:t>            HU_OSA_00000011_md_tech.json</a:t>
            </a:r>
            <a:br>
              <a:rPr lang="en-US" sz="1200">
                <a:latin typeface="Consolas"/>
                <a:ea typeface="+mn-lt"/>
                <a:cs typeface="+mn-lt"/>
              </a:rPr>
            </a:br>
            <a:r>
              <a:rPr lang="en-US" sz="1200">
                <a:latin typeface="Consolas"/>
                <a:ea typeface="+mn-lt"/>
                <a:cs typeface="+mn-lt"/>
              </a:rPr>
              <a:t>        Preservation</a:t>
            </a:r>
            <a:br>
              <a:rPr lang="en-US" sz="1200">
                <a:latin typeface="Consolas"/>
                <a:ea typeface="+mn-lt"/>
                <a:cs typeface="+mn-lt"/>
              </a:rPr>
            </a:br>
            <a:r>
              <a:rPr lang="en-US" sz="1200">
                <a:latin typeface="Consolas"/>
              </a:rPr>
              <a:t>            HU_OSA_00000011.md5</a:t>
            </a:r>
            <a:br>
              <a:rPr lang="en-US" sz="1200">
                <a:latin typeface="Consolas"/>
              </a:rPr>
            </a:br>
            <a:r>
              <a:rPr lang="en-US" sz="1200">
                <a:latin typeface="Consolas"/>
              </a:rPr>
              <a:t>            HU_OSA_00000011.sha512</a:t>
            </a:r>
            <a:br>
              <a:rPr lang="en-US" sz="1200">
                <a:latin typeface="Consolas"/>
              </a:rPr>
            </a:br>
            <a:r>
              <a:rPr lang="en-US" sz="1200">
                <a:latin typeface="Consolas"/>
              </a:rPr>
              <a:t>            HU_OSA_00000011_md_descriptive.json</a:t>
            </a:r>
            <a:br>
              <a:rPr lang="en-US" sz="1200">
                <a:latin typeface="Consolas"/>
              </a:rPr>
            </a:br>
            <a:r>
              <a:rPr lang="en-US" sz="1200">
                <a:latin typeface="Consolas"/>
              </a:rPr>
              <a:t>            HU_OSA_00000011_md_tech.json</a:t>
            </a:r>
            <a:endParaRPr lang="en-US">
              <a:latin typeface="Calibri" panose="020F0502020204030204"/>
              <a:cs typeface="Calibri" panose="020F0502020204030204"/>
            </a:endParaRPr>
          </a:p>
          <a:p>
            <a:r>
              <a:rPr lang="en-US" sz="1800" u="sng">
                <a:latin typeface="Berlin Sans FB"/>
              </a:rPr>
              <a:t>Storing AIPs</a:t>
            </a:r>
          </a:p>
          <a:p>
            <a:r>
              <a:rPr lang="en-US" sz="1400">
                <a:latin typeface="Berlin Sans FB"/>
              </a:rPr>
              <a:t>AIPs are written to two simultaneous LTO tapes  (currently LTO-7) which will be kept in two separate locations. </a:t>
            </a:r>
          </a:p>
          <a:p>
            <a:r>
              <a:rPr lang="en-US" sz="1400">
                <a:latin typeface="Berlin Sans FB"/>
              </a:rPr>
              <a:t>A lower quality mp4 file will be made and – depending on copyright – either uploaded to our catalog or to our  SharePoint based Research Cloud for internal use.</a:t>
            </a:r>
          </a:p>
        </p:txBody>
      </p:sp>
    </p:spTree>
    <p:extLst>
      <p:ext uri="{BB962C8B-B14F-4D97-AF65-F5344CB8AC3E}">
        <p14:creationId xmlns:p14="http://schemas.microsoft.com/office/powerpoint/2010/main" val="35453543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68D58-51F9-4439-A722-8E58C9DAE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5172612"/>
            <a:ext cx="10856106" cy="822960"/>
          </a:xfrm>
        </p:spPr>
        <p:txBody>
          <a:bodyPr/>
          <a:lstStyle/>
          <a:p>
            <a:pPr algn="r"/>
            <a:r>
              <a:rPr lang="en-US">
                <a:latin typeface="Berlin Sans FB"/>
                <a:cs typeface="Calibri Light"/>
              </a:rPr>
              <a:t>Errors &amp; Improvements</a:t>
            </a:r>
            <a:endParaRPr lang="en-US">
              <a:latin typeface="Berlin Sans FB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DB5B88-4111-4EC9-9AF2-BBC5381419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97280" y="6004716"/>
            <a:ext cx="10855725" cy="594360"/>
          </a:xfrm>
        </p:spPr>
        <p:txBody>
          <a:bodyPr vert="horz" lIns="91440" tIns="0" rIns="91440" bIns="0" rtlCol="0" anchor="t">
            <a:normAutofit/>
          </a:bodyPr>
          <a:lstStyle/>
          <a:p>
            <a:pPr algn="r"/>
            <a:r>
              <a:rPr lang="en-US">
                <a:latin typeface="Berlin Sans FB"/>
                <a:cs typeface="Calibri"/>
              </a:rPr>
              <a:t>plans for 2020</a:t>
            </a:r>
            <a:endParaRPr lang="en-US">
              <a:latin typeface="Berlin Sans FB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FC2FA1-FC3E-4324-9084-632C6B3A5281}"/>
              </a:ext>
            </a:extLst>
          </p:cNvPr>
          <p:cNvSpPr txBox="1"/>
          <p:nvPr/>
        </p:nvSpPr>
        <p:spPr>
          <a:xfrm>
            <a:off x="201247" y="230554"/>
            <a:ext cx="11769967" cy="45243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u="sng">
                <a:latin typeface="Berlin Sans FB"/>
                <a:cs typeface="Calibri"/>
              </a:rPr>
              <a:t>Errors:</a:t>
            </a:r>
            <a:endParaRPr lang="en-US" u="sng">
              <a:latin typeface="Berlin Sans FB"/>
            </a:endParaRPr>
          </a:p>
          <a:p>
            <a:endParaRPr lang="en-US">
              <a:latin typeface="Berlin Sans FB"/>
            </a:endParaRPr>
          </a:p>
          <a:p>
            <a:r>
              <a:rPr lang="en-US" err="1">
                <a:latin typeface="Berlin Sans FB"/>
              </a:rPr>
              <a:t>ffmpeg</a:t>
            </a:r>
            <a:r>
              <a:rPr lang="en-US">
                <a:latin typeface="Berlin Sans FB"/>
              </a:rPr>
              <a:t> sometimes creates mp4 files with 0 bytes</a:t>
            </a:r>
          </a:p>
          <a:p>
            <a:pPr lvl="1"/>
            <a:r>
              <a:rPr lang="en-US" i="1">
                <a:latin typeface="Berlin Sans FB"/>
                <a:cs typeface="Calibri"/>
              </a:rPr>
              <a:t>solution:  </a:t>
            </a:r>
            <a:r>
              <a:rPr lang="en-US">
                <a:latin typeface="Berlin Sans FB"/>
                <a:cs typeface="Calibri"/>
              </a:rPr>
              <a:t>The encoding task should check the length of the access copy and redo the procedure if the size is 0 bytes.</a:t>
            </a:r>
          </a:p>
          <a:p>
            <a:pPr lvl="1"/>
            <a:endParaRPr lang="en-US">
              <a:latin typeface="Berlin Sans FB"/>
              <a:cs typeface="Calibri"/>
            </a:endParaRPr>
          </a:p>
          <a:p>
            <a:r>
              <a:rPr lang="en-US">
                <a:latin typeface="Berlin Sans FB"/>
                <a:cs typeface="Calibri"/>
              </a:rPr>
              <a:t>manual mistakes (missing barcodes in AMS)</a:t>
            </a:r>
          </a:p>
          <a:p>
            <a:pPr lvl="1"/>
            <a:r>
              <a:rPr lang="en-US">
                <a:latin typeface="Berlin Sans FB"/>
                <a:cs typeface="Calibri"/>
              </a:rPr>
              <a:t>solution: Implement a procedure where retriggering certain workflow steps are available with certain signals (like replying an email)</a:t>
            </a:r>
          </a:p>
          <a:p>
            <a:pPr lvl="1"/>
            <a:endParaRPr lang="en-US">
              <a:latin typeface="Berlin Sans FB"/>
              <a:cs typeface="Calibri"/>
            </a:endParaRPr>
          </a:p>
          <a:p>
            <a:r>
              <a:rPr lang="en-US" u="sng">
                <a:latin typeface="Berlin Sans FB"/>
                <a:cs typeface="Calibri"/>
              </a:rPr>
              <a:t>Improvements:</a:t>
            </a:r>
          </a:p>
          <a:p>
            <a:endParaRPr lang="en-US">
              <a:latin typeface="Berlin Sans FB"/>
              <a:cs typeface="Calibri"/>
            </a:endParaRPr>
          </a:p>
          <a:p>
            <a:pPr lvl="1"/>
            <a:r>
              <a:rPr lang="en-US">
                <a:latin typeface="Berlin Sans FB"/>
                <a:cs typeface="Calibri"/>
              </a:rPr>
              <a:t>+ splitting DAGs to be able to retrigger certain parts of the workflow.</a:t>
            </a:r>
          </a:p>
          <a:p>
            <a:pPr lvl="1"/>
            <a:r>
              <a:rPr lang="en-US">
                <a:latin typeface="Berlin Sans FB"/>
                <a:cs typeface="Calibri"/>
              </a:rPr>
              <a:t>+ create and add information to PREMIS with every preservation step.</a:t>
            </a:r>
          </a:p>
          <a:p>
            <a:pPr lvl="1"/>
            <a:r>
              <a:rPr lang="en-US">
                <a:latin typeface="Berlin Sans FB"/>
                <a:cs typeface="Calibri"/>
              </a:rPr>
              <a:t>+ include a step to create lower quality mp4 files for web use. Sync them with SharePoint if needed. </a:t>
            </a:r>
          </a:p>
          <a:p>
            <a:pPr lvl="1"/>
            <a:r>
              <a:rPr lang="en-US">
                <a:latin typeface="Berlin Sans FB"/>
                <a:cs typeface="Calibri"/>
              </a:rPr>
              <a:t>+ create other workflows for DVD and audio preservation.</a:t>
            </a:r>
          </a:p>
          <a:p>
            <a:pPr lvl="1"/>
            <a:r>
              <a:rPr lang="en-US">
                <a:latin typeface="Berlin Sans FB"/>
                <a:cs typeface="Calibri"/>
              </a:rPr>
              <a:t>+ create a workflow for automated quality check analysis and feedback for OSA AV staff.</a:t>
            </a:r>
          </a:p>
        </p:txBody>
      </p:sp>
    </p:spTree>
    <p:extLst>
      <p:ext uri="{BB962C8B-B14F-4D97-AF65-F5344CB8AC3E}">
        <p14:creationId xmlns:p14="http://schemas.microsoft.com/office/powerpoint/2010/main" val="7140816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68D58-51F9-4439-A722-8E58C9DAE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5172612"/>
            <a:ext cx="10856106" cy="822960"/>
          </a:xfrm>
        </p:spPr>
        <p:txBody>
          <a:bodyPr/>
          <a:lstStyle/>
          <a:p>
            <a:pPr algn="r"/>
            <a:r>
              <a:rPr lang="en-US">
                <a:latin typeface="Berlin Sans FB"/>
                <a:cs typeface="Calibri Light"/>
              </a:rPr>
              <a:t>So far...</a:t>
            </a:r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FC2FA1-FC3E-4324-9084-632C6B3A5281}"/>
              </a:ext>
            </a:extLst>
          </p:cNvPr>
          <p:cNvSpPr txBox="1"/>
          <p:nvPr/>
        </p:nvSpPr>
        <p:spPr>
          <a:xfrm>
            <a:off x="201247" y="230554"/>
            <a:ext cx="11769967" cy="258532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u="sng">
              <a:latin typeface="Berlin Sans FB"/>
              <a:cs typeface="Calibri"/>
            </a:endParaRPr>
          </a:p>
          <a:p>
            <a:endParaRPr lang="en-US" u="sng">
              <a:latin typeface="Berlin Sans FB"/>
              <a:cs typeface="Calibri"/>
            </a:endParaRPr>
          </a:p>
          <a:p>
            <a:endParaRPr lang="en-US" u="sng">
              <a:latin typeface="Berlin Sans FB"/>
              <a:cs typeface="Calibri"/>
            </a:endParaRPr>
          </a:p>
          <a:p>
            <a:endParaRPr lang="en-US" u="sng">
              <a:latin typeface="Berlin Sans FB"/>
              <a:cs typeface="Calibri"/>
            </a:endParaRPr>
          </a:p>
          <a:p>
            <a:pPr algn="ctr"/>
            <a:endParaRPr lang="en-US">
              <a:latin typeface="Berlin Sans FB"/>
              <a:cs typeface="Calibri"/>
            </a:endParaRPr>
          </a:p>
          <a:p>
            <a:pPr algn="ctr"/>
            <a:endParaRPr lang="en-US">
              <a:latin typeface="Berlin Sans FB"/>
              <a:cs typeface="Calibri"/>
            </a:endParaRPr>
          </a:p>
          <a:p>
            <a:pPr algn="ctr"/>
            <a:endParaRPr lang="en-US">
              <a:latin typeface="Berlin Sans FB"/>
              <a:cs typeface="Calibri"/>
            </a:endParaRPr>
          </a:p>
          <a:p>
            <a:pPr algn="ctr"/>
            <a:endParaRPr lang="en-US">
              <a:latin typeface="Berlin Sans FB"/>
              <a:cs typeface="Calibri"/>
            </a:endParaRPr>
          </a:p>
          <a:p>
            <a:pPr algn="ctr"/>
            <a:r>
              <a:rPr lang="en-US">
                <a:latin typeface="Berlin Sans FB"/>
                <a:cs typeface="Calibri"/>
              </a:rPr>
              <a:t>1200 physical containers were  digitized and made available for researchers  with this workflow.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4512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3B9EBE5-8262-4DDC-A57C-9346F34AB80C}"/>
              </a:ext>
            </a:extLst>
          </p:cNvPr>
          <p:cNvSpPr txBox="1"/>
          <p:nvPr/>
        </p:nvSpPr>
        <p:spPr>
          <a:xfrm>
            <a:off x="2926862" y="2203938"/>
            <a:ext cx="6348044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>
                <a:latin typeface="Berlin Sans FB"/>
              </a:rPr>
              <a:t>Thank you!</a:t>
            </a:r>
          </a:p>
          <a:p>
            <a:pPr algn="ctr"/>
            <a:endParaRPr lang="en-US" sz="3200">
              <a:latin typeface="Berlin Sans FB"/>
              <a:cs typeface="Calibri"/>
            </a:endParaRPr>
          </a:p>
          <a:p>
            <a:pPr algn="ctr"/>
            <a:r>
              <a:rPr lang="en-US" sz="3200">
                <a:latin typeface="Berlin Sans FB"/>
                <a:cs typeface="Calibri"/>
              </a:rPr>
              <a:t>Questions are welcomed.</a:t>
            </a:r>
          </a:p>
        </p:txBody>
      </p:sp>
    </p:spTree>
    <p:extLst>
      <p:ext uri="{BB962C8B-B14F-4D97-AF65-F5344CB8AC3E}">
        <p14:creationId xmlns:p14="http://schemas.microsoft.com/office/powerpoint/2010/main" val="3388036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73EB4-01E3-44FC-8485-CA8308495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Berlin Sans FB"/>
                <a:cs typeface="Calibri Light"/>
              </a:rPr>
              <a:t>Docker containers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3037C54-757D-4B7C-80D3-E24FF0AF0416}"/>
              </a:ext>
            </a:extLst>
          </p:cNvPr>
          <p:cNvSpPr/>
          <p:nvPr/>
        </p:nvSpPr>
        <p:spPr>
          <a:xfrm>
            <a:off x="4866217" y="2082800"/>
            <a:ext cx="2645833" cy="37359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Berlin Sans FB"/>
            </a:endParaRPr>
          </a:p>
          <a:p>
            <a:pPr algn="ctr"/>
            <a:endParaRPr lang="en-US">
              <a:latin typeface="Berlin Sans FB"/>
              <a:cs typeface="Calibri"/>
            </a:endParaRPr>
          </a:p>
          <a:p>
            <a:pPr algn="ctr"/>
            <a:endParaRPr lang="en-US">
              <a:latin typeface="Berlin Sans FB"/>
              <a:cs typeface="Calibri"/>
            </a:endParaRPr>
          </a:p>
          <a:p>
            <a:pPr algn="ctr"/>
            <a:endParaRPr lang="en-US">
              <a:latin typeface="Berlin Sans FB"/>
              <a:cs typeface="Calibri"/>
            </a:endParaRPr>
          </a:p>
          <a:p>
            <a:pPr algn="ctr"/>
            <a:endParaRPr lang="en-US">
              <a:latin typeface="Berlin Sans FB"/>
              <a:cs typeface="Calibri"/>
            </a:endParaRPr>
          </a:p>
          <a:p>
            <a:pPr algn="ctr"/>
            <a:endParaRPr lang="en-US">
              <a:latin typeface="Berlin Sans FB"/>
              <a:cs typeface="Calibri"/>
            </a:endParaRPr>
          </a:p>
          <a:p>
            <a:pPr algn="ctr"/>
            <a:endParaRPr lang="en-US">
              <a:latin typeface="Berlin Sans FB"/>
              <a:ea typeface="+mn-lt"/>
              <a:cs typeface="+mn-lt"/>
            </a:endParaRPr>
          </a:p>
          <a:p>
            <a:pPr algn="ctr"/>
            <a:r>
              <a:rPr lang="en-US">
                <a:latin typeface="Berlin Sans FB"/>
                <a:ea typeface="+mn-lt"/>
                <a:cs typeface="+mn-lt"/>
              </a:rPr>
              <a:t>puckel/docker-airflow</a:t>
            </a:r>
          </a:p>
          <a:p>
            <a:pPr algn="ctr"/>
            <a:endParaRPr lang="en-US">
              <a:latin typeface="Berlin Sans FB"/>
              <a:cs typeface="Calibri"/>
            </a:endParaRPr>
          </a:p>
          <a:p>
            <a:pPr algn="ctr"/>
            <a:r>
              <a:rPr lang="en-US">
                <a:latin typeface="Berlin Sans FB"/>
                <a:cs typeface="Calibri"/>
              </a:rPr>
              <a:t>apache airflow in a docker container</a:t>
            </a:r>
          </a:p>
        </p:txBody>
      </p:sp>
      <p:pic>
        <p:nvPicPr>
          <p:cNvPr id="4" name="Picture 4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6A4A71DD-8DBA-4D8C-829A-D6DB1C15EE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957656" y="2353734"/>
            <a:ext cx="2496397" cy="1864360"/>
          </a:xfr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588C53B-3D17-4868-8E28-C7B02D7C8BF7}"/>
              </a:ext>
            </a:extLst>
          </p:cNvPr>
          <p:cNvSpPr/>
          <p:nvPr/>
        </p:nvSpPr>
        <p:spPr>
          <a:xfrm>
            <a:off x="8107973" y="2092568"/>
            <a:ext cx="2645833" cy="37359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Berlin Sans FB"/>
            </a:endParaRPr>
          </a:p>
          <a:p>
            <a:pPr algn="ctr"/>
            <a:endParaRPr lang="en-US">
              <a:latin typeface="Berlin Sans FB"/>
              <a:cs typeface="Calibri"/>
            </a:endParaRPr>
          </a:p>
          <a:p>
            <a:pPr algn="ctr"/>
            <a:endParaRPr lang="en-US">
              <a:latin typeface="Berlin Sans FB"/>
              <a:cs typeface="Calibri"/>
            </a:endParaRPr>
          </a:p>
          <a:p>
            <a:pPr algn="ctr"/>
            <a:endParaRPr lang="en-US">
              <a:latin typeface="Berlin Sans FB"/>
              <a:cs typeface="Calibri"/>
            </a:endParaRPr>
          </a:p>
          <a:p>
            <a:pPr algn="ctr"/>
            <a:endParaRPr lang="en-US">
              <a:latin typeface="Berlin Sans FB"/>
              <a:cs typeface="Calibri"/>
            </a:endParaRPr>
          </a:p>
          <a:p>
            <a:pPr algn="ctr"/>
            <a:endParaRPr lang="en-US">
              <a:latin typeface="Berlin Sans FB"/>
              <a:cs typeface="Calibri"/>
            </a:endParaRPr>
          </a:p>
          <a:p>
            <a:pPr algn="ctr"/>
            <a:endParaRPr lang="en-US">
              <a:latin typeface="Berlin Sans FB"/>
              <a:ea typeface="+mn-lt"/>
              <a:cs typeface="+mn-lt"/>
            </a:endParaRPr>
          </a:p>
          <a:p>
            <a:pPr algn="ctr"/>
            <a:r>
              <a:rPr lang="en-US">
                <a:latin typeface="Berlin Sans FB"/>
                <a:ea typeface="+mn-lt"/>
                <a:cs typeface="+mn-lt"/>
              </a:rPr>
              <a:t>nightseas/ffmpeg</a:t>
            </a:r>
          </a:p>
          <a:p>
            <a:pPr algn="ctr"/>
            <a:endParaRPr lang="en-US">
              <a:latin typeface="Berlin Sans FB"/>
              <a:cs typeface="Calibri"/>
            </a:endParaRPr>
          </a:p>
          <a:p>
            <a:pPr algn="ctr"/>
            <a:r>
              <a:rPr lang="en-US">
                <a:latin typeface="Berlin Sans FB"/>
                <a:cs typeface="Calibri"/>
              </a:rPr>
              <a:t>ffmpeg with compiled CUDA drivers*</a:t>
            </a:r>
          </a:p>
        </p:txBody>
      </p:sp>
      <p:pic>
        <p:nvPicPr>
          <p:cNvPr id="9" name="Picture 4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977CE2EC-E494-4D4A-9625-FB9C849CE9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54254" y="2446705"/>
            <a:ext cx="2496397" cy="1864360"/>
          </a:xfrm>
          <a:prstGeom prst="rect">
            <a:avLst/>
          </a:prstGeom>
        </p:spPr>
      </p:pic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4C39F405-1719-4143-B5BD-E67BB19AC979}"/>
              </a:ext>
            </a:extLst>
          </p:cNvPr>
          <p:cNvSpPr/>
          <p:nvPr/>
        </p:nvSpPr>
        <p:spPr>
          <a:xfrm>
            <a:off x="1627716" y="2103966"/>
            <a:ext cx="2645833" cy="37359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Berlin Sans FB"/>
            </a:endParaRPr>
          </a:p>
          <a:p>
            <a:pPr algn="ctr"/>
            <a:endParaRPr lang="en-US">
              <a:latin typeface="Berlin Sans FB"/>
              <a:cs typeface="Calibri"/>
            </a:endParaRPr>
          </a:p>
          <a:p>
            <a:pPr algn="ctr"/>
            <a:endParaRPr lang="en-US">
              <a:latin typeface="Berlin Sans FB"/>
              <a:cs typeface="Calibri"/>
            </a:endParaRPr>
          </a:p>
          <a:p>
            <a:pPr algn="ctr"/>
            <a:endParaRPr lang="en-US">
              <a:latin typeface="Berlin Sans FB"/>
              <a:cs typeface="Calibri"/>
            </a:endParaRPr>
          </a:p>
          <a:p>
            <a:pPr algn="ctr"/>
            <a:endParaRPr lang="en-US">
              <a:latin typeface="Berlin Sans FB"/>
              <a:cs typeface="Calibri"/>
            </a:endParaRPr>
          </a:p>
          <a:p>
            <a:pPr algn="ctr"/>
            <a:endParaRPr lang="en-US">
              <a:latin typeface="Berlin Sans FB"/>
              <a:cs typeface="Calibri"/>
            </a:endParaRPr>
          </a:p>
          <a:p>
            <a:pPr algn="ctr"/>
            <a:endParaRPr lang="en-US">
              <a:latin typeface="Berlin Sans FB"/>
              <a:ea typeface="+mn-lt"/>
              <a:cs typeface="+mn-lt"/>
            </a:endParaRPr>
          </a:p>
          <a:p>
            <a:pPr algn="ctr"/>
            <a:endParaRPr lang="en-US">
              <a:latin typeface="Berlin Sans FB"/>
              <a:ea typeface="+mn-lt"/>
              <a:cs typeface="+mn-lt"/>
            </a:endParaRPr>
          </a:p>
          <a:p>
            <a:pPr algn="ctr"/>
            <a:r>
              <a:rPr lang="en-US">
                <a:latin typeface="Berlin Sans FB"/>
                <a:ea typeface="+mn-lt"/>
                <a:cs typeface="+mn-lt"/>
              </a:rPr>
              <a:t>postgres:9.6</a:t>
            </a:r>
            <a:endParaRPr lang="en-US"/>
          </a:p>
          <a:p>
            <a:pPr algn="ctr"/>
            <a:endParaRPr lang="en-US">
              <a:latin typeface="Berlin Sans FB"/>
              <a:cs typeface="Calibri"/>
            </a:endParaRPr>
          </a:p>
          <a:p>
            <a:pPr algn="ctr"/>
            <a:r>
              <a:rPr lang="en-US">
                <a:latin typeface="Berlin Sans FB"/>
                <a:cs typeface="Calibri"/>
              </a:rPr>
              <a:t>database server for permanent storage</a:t>
            </a:r>
          </a:p>
          <a:p>
            <a:pPr algn="ctr"/>
            <a:endParaRPr lang="en-US">
              <a:latin typeface="Berlin Sans FB"/>
              <a:cs typeface="Calibri"/>
            </a:endParaRPr>
          </a:p>
        </p:txBody>
      </p:sp>
      <p:pic>
        <p:nvPicPr>
          <p:cNvPr id="12" name="Picture 4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CC209434-24A6-48F8-9A68-C0F94A4FE8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3389" y="2379134"/>
            <a:ext cx="2496397" cy="186436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F3BA497-2EE9-4489-A950-D466CA85DA28}"/>
              </a:ext>
            </a:extLst>
          </p:cNvPr>
          <p:cNvSpPr txBox="1"/>
          <p:nvPr/>
        </p:nvSpPr>
        <p:spPr>
          <a:xfrm>
            <a:off x="8032506" y="5883275"/>
            <a:ext cx="3905737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>
                <a:latin typeface="Berlin Sans FB"/>
                <a:cs typeface="Calibri"/>
              </a:rPr>
              <a:t>* server is equipped with NVIDIA GTX 1080</a:t>
            </a:r>
          </a:p>
        </p:txBody>
      </p:sp>
    </p:spTree>
    <p:extLst>
      <p:ext uri="{BB962C8B-B14F-4D97-AF65-F5344CB8AC3E}">
        <p14:creationId xmlns:p14="http://schemas.microsoft.com/office/powerpoint/2010/main" val="209917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0B6EE-D612-4B4A-8996-74172685A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6367" y="86359"/>
            <a:ext cx="6481233" cy="486834"/>
          </a:xfrm>
        </p:spPr>
        <p:txBody>
          <a:bodyPr>
            <a:normAutofit/>
          </a:bodyPr>
          <a:lstStyle/>
          <a:p>
            <a:r>
              <a:rPr lang="en-US" sz="2800">
                <a:solidFill>
                  <a:schemeClr val="tx1"/>
                </a:solidFill>
                <a:latin typeface="Berlin Sans FB"/>
                <a:cs typeface="Calibri Light"/>
              </a:rPr>
              <a:t>Preservation workflow for video files - steps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DF556C18-B008-4997-8B5D-726868E6F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0600" y="816187"/>
            <a:ext cx="7211906" cy="5839883"/>
          </a:xfrm>
        </p:spPr>
        <p:txBody>
          <a:bodyPr vert="horz" lIns="0" tIns="45720" rIns="0" bIns="45720" rtlCol="0" anchor="t">
            <a:normAutofit/>
          </a:bodyPr>
          <a:lstStyle/>
          <a:p>
            <a:pPr algn="ctr"/>
            <a:r>
              <a:rPr lang="en-US" sz="1800">
                <a:solidFill>
                  <a:schemeClr val="tx1"/>
                </a:solidFill>
                <a:latin typeface="Berlin Sans FB"/>
                <a:cs typeface="Calibri"/>
              </a:rPr>
              <a:t>collect_files</a:t>
            </a:r>
            <a:endParaRPr lang="en-US">
              <a:solidFill>
                <a:schemeClr val="tx1"/>
              </a:solidFill>
            </a:endParaRPr>
          </a:p>
          <a:p>
            <a:endParaRPr lang="en-US" sz="1800">
              <a:solidFill>
                <a:schemeClr val="tx1"/>
              </a:solidFill>
              <a:latin typeface="Berlin Sans FB"/>
              <a:cs typeface="Calibri"/>
            </a:endParaRPr>
          </a:p>
          <a:p>
            <a:r>
              <a:rPr lang="en-US" sz="1800" u="sng">
                <a:solidFill>
                  <a:schemeClr val="tx1"/>
                </a:solidFill>
                <a:latin typeface="Berlin Sans FB"/>
                <a:cs typeface="Calibri"/>
              </a:rPr>
              <a:t>Input</a:t>
            </a:r>
            <a:endParaRPr lang="en-US" u="sng">
              <a:solidFill>
                <a:schemeClr val="tx1"/>
              </a:solidFill>
              <a:latin typeface="Calibri" panose="020F0502020204030204"/>
              <a:cs typeface="Calibri"/>
            </a:endParaRPr>
          </a:p>
          <a:p>
            <a:r>
              <a:rPr lang="en-US" sz="1600">
                <a:solidFill>
                  <a:schemeClr val="tx1"/>
                </a:solidFill>
                <a:latin typeface="Berlin Sans FB"/>
                <a:cs typeface="Calibri"/>
              </a:rPr>
              <a:t>Directory with filenames in the format of OSA barcrode. </a:t>
            </a:r>
            <a:br>
              <a:rPr lang="en-US" sz="1600">
                <a:solidFill>
                  <a:schemeClr val="tx1"/>
                </a:solidFill>
                <a:latin typeface="Berlin Sans FB"/>
                <a:cs typeface="Calibri"/>
              </a:rPr>
            </a:br>
            <a:r>
              <a:rPr lang="en-US" sz="1600" i="1">
                <a:solidFill>
                  <a:schemeClr val="tx1"/>
                </a:solidFill>
                <a:latin typeface="Berlin Sans FB"/>
                <a:cs typeface="Calibri"/>
              </a:rPr>
              <a:t>Example: </a:t>
            </a:r>
            <a:r>
              <a:rPr lang="en-US" sz="1600">
                <a:solidFill>
                  <a:schemeClr val="tx1"/>
                </a:solidFill>
                <a:latin typeface="Berlin Sans FB"/>
                <a:cs typeface="Calibri"/>
              </a:rPr>
              <a:t>    </a:t>
            </a:r>
            <a:r>
              <a:rPr lang="en-US" sz="1400">
                <a:solidFill>
                  <a:schemeClr val="tx1"/>
                </a:solidFill>
                <a:latin typeface="Consolas"/>
                <a:cs typeface="Calibri"/>
              </a:rPr>
              <a:t>HU_OSA_00000011.avi</a:t>
            </a:r>
          </a:p>
          <a:p>
            <a:r>
              <a:rPr lang="en-US" sz="1600">
                <a:solidFill>
                  <a:schemeClr val="tx1"/>
                </a:solidFill>
                <a:latin typeface="Berlin Sans FB"/>
                <a:cs typeface="Calibri"/>
              </a:rPr>
              <a:t>OR</a:t>
            </a:r>
          </a:p>
          <a:p>
            <a:r>
              <a:rPr lang="en-US" sz="1600">
                <a:solidFill>
                  <a:schemeClr val="tx1"/>
                </a:solidFill>
                <a:latin typeface="Berlin Sans FB"/>
                <a:cs typeface="Calibri"/>
              </a:rPr>
              <a:t>Directories with names in the format of OSA barcode.</a:t>
            </a:r>
            <a:br>
              <a:rPr lang="en-US"/>
            </a:br>
            <a:r>
              <a:rPr lang="en-US" sz="1600" i="1">
                <a:solidFill>
                  <a:schemeClr val="tx1"/>
                </a:solidFill>
                <a:latin typeface="Berlin Sans FB"/>
                <a:cs typeface="Calibri"/>
              </a:rPr>
              <a:t>Example: </a:t>
            </a:r>
            <a:r>
              <a:rPr lang="en-US" sz="1600">
                <a:solidFill>
                  <a:schemeClr val="tx1"/>
                </a:solidFill>
                <a:latin typeface="Berlin Sans FB"/>
                <a:cs typeface="Calibri"/>
              </a:rPr>
              <a:t>    </a:t>
            </a:r>
            <a:r>
              <a:rPr lang="en-US" sz="1400">
                <a:solidFill>
                  <a:schemeClr val="tx1"/>
                </a:solidFill>
                <a:latin typeface="Consolas"/>
                <a:cs typeface="Calibri"/>
              </a:rPr>
              <a:t>HU_OSA_00000011/movie.avi</a:t>
            </a:r>
          </a:p>
          <a:p>
            <a:endParaRPr lang="en-US" sz="1600">
              <a:solidFill>
                <a:schemeClr val="tx1"/>
              </a:solidFill>
              <a:latin typeface="Berlin Sans FB"/>
              <a:cs typeface="Calibri"/>
            </a:endParaRPr>
          </a:p>
          <a:p>
            <a:r>
              <a:rPr lang="en-US" sz="1600" u="sng">
                <a:solidFill>
                  <a:schemeClr val="tx1"/>
                </a:solidFill>
                <a:latin typeface="Berlin Sans FB"/>
                <a:cs typeface="Calibri"/>
              </a:rPr>
              <a:t>Task</a:t>
            </a:r>
          </a:p>
          <a:p>
            <a:r>
              <a:rPr lang="en-US" sz="1600">
                <a:solidFill>
                  <a:schemeClr val="tx1"/>
                </a:solidFill>
                <a:latin typeface="Berlin Sans FB"/>
                <a:cs typeface="Calibri"/>
              </a:rPr>
              <a:t>Picks up the first file from the input directory, moves it to a working directory and places the name and location into 'videofiles.json' file. </a:t>
            </a:r>
          </a:p>
          <a:p>
            <a:r>
              <a:rPr lang="en-US" sz="1600" i="1">
                <a:solidFill>
                  <a:schemeClr val="tx1"/>
                </a:solidFill>
                <a:latin typeface="Berlin Sans FB"/>
                <a:cs typeface="Calibri"/>
              </a:rPr>
              <a:t>Example: </a:t>
            </a:r>
            <a:endParaRPr lang="en-US">
              <a:solidFill>
                <a:schemeClr val="tx1"/>
              </a:solidFill>
            </a:endParaRPr>
          </a:p>
          <a:p>
            <a:pPr marL="383540" lvl="1" indent="0">
              <a:buNone/>
            </a:pPr>
            <a:r>
              <a:rPr lang="en-US" sz="1400">
                <a:solidFill>
                  <a:schemeClr val="tx1"/>
                </a:solidFill>
                <a:latin typeface="Consolas"/>
                <a:cs typeface="Calibri"/>
              </a:rPr>
              <a:t>{'HU OSA 00000011': '/opt/videos/av_hdd/HU_OSA_00000011.avi'</a:t>
            </a:r>
            <a:r>
              <a:rPr lang="en-US" sz="1600">
                <a:solidFill>
                  <a:schemeClr val="tx1"/>
                </a:solidFill>
                <a:latin typeface="Consolas"/>
                <a:cs typeface="Calibri"/>
              </a:rPr>
              <a:t>}</a:t>
            </a:r>
            <a:endParaRPr lang="en-US" sz="1400">
              <a:solidFill>
                <a:schemeClr val="tx1"/>
              </a:solidFill>
              <a:latin typeface="Calibri" panose="020F0502020204030204"/>
              <a:cs typeface="Calibri"/>
            </a:endParaRPr>
          </a:p>
          <a:p>
            <a:pPr marL="0" indent="0">
              <a:buNone/>
            </a:pPr>
            <a:endParaRPr lang="en-US" sz="1600">
              <a:solidFill>
                <a:schemeClr val="tx1"/>
              </a:solidFill>
              <a:latin typeface="Berlin Sans FB"/>
              <a:cs typeface="Calibri"/>
            </a:endParaRPr>
          </a:p>
        </p:txBody>
      </p:sp>
      <p:pic>
        <p:nvPicPr>
          <p:cNvPr id="6" name="Picture 6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B5B47447-AA11-4B43-9CF9-14978DA8A6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242" y="153952"/>
            <a:ext cx="3669483" cy="657063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1923690-3728-4AA5-84C1-7C251511A434}"/>
              </a:ext>
            </a:extLst>
          </p:cNvPr>
          <p:cNvSpPr/>
          <p:nvPr/>
        </p:nvSpPr>
        <p:spPr>
          <a:xfrm>
            <a:off x="643466" y="156633"/>
            <a:ext cx="2243666" cy="476249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19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0B6EE-D612-4B4A-8996-74172685A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6367" y="86359"/>
            <a:ext cx="6481233" cy="486834"/>
          </a:xfrm>
        </p:spPr>
        <p:txBody>
          <a:bodyPr>
            <a:normAutofit/>
          </a:bodyPr>
          <a:lstStyle/>
          <a:p>
            <a:r>
              <a:rPr lang="en-US" sz="2800">
                <a:solidFill>
                  <a:schemeClr val="tx1"/>
                </a:solidFill>
                <a:latin typeface="Berlin Sans FB"/>
                <a:cs typeface="Calibri Light"/>
              </a:rPr>
              <a:t>Preservation workflow for video files - steps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DF556C18-B008-4997-8B5D-726868E6F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0600" y="816187"/>
            <a:ext cx="7211906" cy="5839883"/>
          </a:xfrm>
        </p:spPr>
        <p:txBody>
          <a:bodyPr vert="horz" lIns="0" tIns="45720" rIns="0" bIns="45720" rtlCol="0" anchor="t">
            <a:normAutofit/>
          </a:bodyPr>
          <a:lstStyle/>
          <a:p>
            <a:pPr algn="ctr"/>
            <a:r>
              <a:rPr lang="en-US" sz="1800">
                <a:solidFill>
                  <a:schemeClr val="tx1"/>
                </a:solidFill>
                <a:latin typeface="Berlin Sans FB"/>
                <a:cs typeface="Calibri"/>
              </a:rPr>
              <a:t>create_directories</a:t>
            </a:r>
            <a:endParaRPr lang="en-US">
              <a:solidFill>
                <a:schemeClr val="tx1"/>
              </a:solidFill>
            </a:endParaRPr>
          </a:p>
          <a:p>
            <a:endParaRPr lang="en-US" sz="1800">
              <a:solidFill>
                <a:schemeClr val="tx1"/>
              </a:solidFill>
              <a:latin typeface="Berlin Sans FB"/>
              <a:cs typeface="Calibri"/>
            </a:endParaRPr>
          </a:p>
          <a:p>
            <a:r>
              <a:rPr lang="en-US" sz="1800" u="sng">
                <a:solidFill>
                  <a:schemeClr val="tx1"/>
                </a:solidFill>
                <a:latin typeface="Berlin Sans FB"/>
                <a:cs typeface="Calibri"/>
              </a:rPr>
              <a:t>Task:</a:t>
            </a:r>
          </a:p>
          <a:p>
            <a:r>
              <a:rPr lang="en-US" sz="1800">
                <a:solidFill>
                  <a:schemeClr val="tx1"/>
                </a:solidFill>
                <a:latin typeface="Berlin Sans FB"/>
                <a:cs typeface="Calibri"/>
              </a:rPr>
              <a:t>Create directory structure for the  AIP. </a:t>
            </a:r>
          </a:p>
          <a:p>
            <a:r>
              <a:rPr lang="en-US" sz="1800" i="1">
                <a:solidFill>
                  <a:schemeClr val="tx1"/>
                </a:solidFill>
                <a:latin typeface="Berlin Sans FB"/>
                <a:cs typeface="Calibri"/>
              </a:rPr>
              <a:t>Example:</a:t>
            </a:r>
            <a:endParaRPr lang="en-US">
              <a:solidFill>
                <a:schemeClr val="tx1"/>
              </a:solidFill>
            </a:endParaRPr>
          </a:p>
          <a:p>
            <a:endParaRPr lang="en-US" sz="1800">
              <a:solidFill>
                <a:schemeClr val="tx1"/>
              </a:solidFill>
              <a:latin typeface="Berlin Sans FB"/>
              <a:cs typeface="Calibri"/>
            </a:endParaRPr>
          </a:p>
          <a:p>
            <a:pPr marL="916940" lvl="5">
              <a:buNone/>
            </a:pPr>
            <a:r>
              <a:rPr lang="en-US">
                <a:solidFill>
                  <a:schemeClr val="tx1"/>
                </a:solidFill>
                <a:latin typeface="Consolas"/>
                <a:cs typeface="Calibri"/>
              </a:rPr>
              <a:t>HU_OSA_00000011</a:t>
            </a:r>
          </a:p>
          <a:p>
            <a:pPr marL="916940" lvl="5">
              <a:buNone/>
            </a:pPr>
            <a:r>
              <a:rPr lang="en-US">
                <a:solidFill>
                  <a:schemeClr val="tx1"/>
                </a:solidFill>
                <a:latin typeface="Consolas"/>
                <a:cs typeface="Calibri"/>
              </a:rPr>
              <a:t>    Content</a:t>
            </a:r>
            <a:endParaRPr lang="en-US">
              <a:solidFill>
                <a:schemeClr val="tx1"/>
              </a:solidFill>
              <a:latin typeface="Calibri" panose="020F0502020204030204"/>
              <a:cs typeface="Calibri"/>
            </a:endParaRPr>
          </a:p>
          <a:p>
            <a:pPr marL="916940" lvl="5">
              <a:buNone/>
            </a:pPr>
            <a:r>
              <a:rPr lang="en-US">
                <a:solidFill>
                  <a:schemeClr val="tx1"/>
                </a:solidFill>
                <a:latin typeface="Consolas"/>
                <a:cs typeface="Calibri"/>
              </a:rPr>
              <a:t>        Access</a:t>
            </a:r>
            <a:endParaRPr lang="en-US">
              <a:solidFill>
                <a:schemeClr val="tx1"/>
              </a:solidFill>
              <a:latin typeface="Calibri" panose="020F0502020204030204"/>
              <a:cs typeface="Calibri"/>
            </a:endParaRPr>
          </a:p>
          <a:p>
            <a:pPr marL="916940" lvl="5">
              <a:buNone/>
            </a:pPr>
            <a:r>
              <a:rPr lang="en-US">
                <a:solidFill>
                  <a:schemeClr val="tx1"/>
                </a:solidFill>
                <a:latin typeface="Consolas"/>
                <a:cs typeface="Calibri"/>
              </a:rPr>
              <a:t>        Preservation</a:t>
            </a:r>
            <a:endParaRPr lang="en-US">
              <a:solidFill>
                <a:schemeClr val="tx1"/>
              </a:solidFill>
              <a:latin typeface="Calibri" panose="020F0502020204030204"/>
              <a:cs typeface="Calibri"/>
            </a:endParaRPr>
          </a:p>
          <a:p>
            <a:pPr marL="916940" lvl="5">
              <a:buNone/>
            </a:pPr>
            <a:r>
              <a:rPr lang="en-US">
                <a:solidFill>
                  <a:schemeClr val="tx1"/>
                </a:solidFill>
                <a:latin typeface="Consolas"/>
                <a:cs typeface="Calibri"/>
              </a:rPr>
              <a:t>    Metadata</a:t>
            </a:r>
            <a:endParaRPr lang="en-US">
              <a:solidFill>
                <a:schemeClr val="tx1"/>
              </a:solidFill>
              <a:latin typeface="Calibri" panose="020F0502020204030204"/>
              <a:cs typeface="Calibri"/>
            </a:endParaRPr>
          </a:p>
          <a:p>
            <a:pPr marL="916940" lvl="5">
              <a:buNone/>
            </a:pPr>
            <a:r>
              <a:rPr lang="en-US">
                <a:solidFill>
                  <a:schemeClr val="tx1"/>
                </a:solidFill>
                <a:latin typeface="Consolas"/>
                <a:cs typeface="Calibri"/>
              </a:rPr>
              <a:t>        Access</a:t>
            </a:r>
            <a:endParaRPr lang="en-US">
              <a:solidFill>
                <a:schemeClr val="tx1"/>
              </a:solidFill>
              <a:latin typeface="Calibri" panose="020F0502020204030204"/>
              <a:cs typeface="Calibri"/>
            </a:endParaRPr>
          </a:p>
          <a:p>
            <a:pPr marL="916940" lvl="5">
              <a:buNone/>
            </a:pPr>
            <a:r>
              <a:rPr lang="en-US">
                <a:solidFill>
                  <a:schemeClr val="tx1"/>
                </a:solidFill>
                <a:latin typeface="Consolas"/>
                <a:cs typeface="Calibri"/>
              </a:rPr>
              <a:t>        Preservation</a:t>
            </a:r>
            <a:endParaRPr lang="en-US">
              <a:solidFill>
                <a:schemeClr val="tx1"/>
              </a:solidFill>
              <a:cs typeface="Calibri"/>
            </a:endParaRPr>
          </a:p>
          <a:p>
            <a:endParaRPr lang="en-US" sz="1800">
              <a:solidFill>
                <a:schemeClr val="tx1"/>
              </a:solidFill>
              <a:latin typeface="Berlin Sans FB"/>
              <a:cs typeface="Calibri"/>
            </a:endParaRPr>
          </a:p>
          <a:p>
            <a:pPr marL="0" indent="0">
              <a:buNone/>
            </a:pPr>
            <a:endParaRPr lang="en-US" sz="1400">
              <a:solidFill>
                <a:schemeClr val="tx1"/>
              </a:solidFill>
              <a:latin typeface="Consolas"/>
              <a:cs typeface="Calibri"/>
            </a:endParaRPr>
          </a:p>
          <a:p>
            <a:endParaRPr lang="en-US" sz="1800">
              <a:solidFill>
                <a:schemeClr val="tx1"/>
              </a:solidFill>
              <a:latin typeface="Berlin Sans FB"/>
              <a:cs typeface="Calibri"/>
            </a:endParaRPr>
          </a:p>
        </p:txBody>
      </p:sp>
      <p:pic>
        <p:nvPicPr>
          <p:cNvPr id="6" name="Picture 6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B5B47447-AA11-4B43-9CF9-14978DA8A6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242" y="153952"/>
            <a:ext cx="3669483" cy="657063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1923690-3728-4AA5-84C1-7C251511A434}"/>
              </a:ext>
            </a:extLst>
          </p:cNvPr>
          <p:cNvSpPr/>
          <p:nvPr/>
        </p:nvSpPr>
        <p:spPr>
          <a:xfrm>
            <a:off x="643466" y="706966"/>
            <a:ext cx="2243666" cy="476249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660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0B6EE-D612-4B4A-8996-74172685A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6367" y="86359"/>
            <a:ext cx="6481233" cy="486834"/>
          </a:xfrm>
        </p:spPr>
        <p:txBody>
          <a:bodyPr>
            <a:normAutofit/>
          </a:bodyPr>
          <a:lstStyle/>
          <a:p>
            <a:r>
              <a:rPr lang="en-US" sz="2800">
                <a:solidFill>
                  <a:schemeClr val="tx1"/>
                </a:solidFill>
                <a:latin typeface="Berlin Sans FB"/>
                <a:cs typeface="Calibri Light"/>
              </a:rPr>
              <a:t>Preservation workflow for video files - steps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DF556C18-B008-4997-8B5D-726868E6F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0600" y="816187"/>
            <a:ext cx="7211906" cy="5839883"/>
          </a:xfrm>
        </p:spPr>
        <p:txBody>
          <a:bodyPr vert="horz" lIns="0" tIns="45720" rIns="0" bIns="45720" rtlCol="0" anchor="t">
            <a:normAutofit/>
          </a:bodyPr>
          <a:lstStyle/>
          <a:p>
            <a:pPr algn="ctr"/>
            <a:r>
              <a:rPr lang="en-US" sz="1800">
                <a:solidFill>
                  <a:schemeClr val="tx1"/>
                </a:solidFill>
                <a:latin typeface="Berlin Sans FB"/>
                <a:cs typeface="Calibri"/>
              </a:rPr>
              <a:t>copy_master_files</a:t>
            </a:r>
          </a:p>
          <a:p>
            <a:endParaRPr lang="en-US" sz="1800">
              <a:solidFill>
                <a:schemeClr val="tx1"/>
              </a:solidFill>
              <a:latin typeface="Berlin Sans FB"/>
              <a:cs typeface="Calibri"/>
            </a:endParaRPr>
          </a:p>
          <a:p>
            <a:r>
              <a:rPr lang="en-US" sz="1800" u="sng">
                <a:solidFill>
                  <a:schemeClr val="tx1"/>
                </a:solidFill>
                <a:latin typeface="Berlin Sans FB"/>
                <a:cs typeface="Calibri"/>
              </a:rPr>
              <a:t>Task:</a:t>
            </a:r>
          </a:p>
          <a:p>
            <a:r>
              <a:rPr lang="en-US" sz="1800">
                <a:solidFill>
                  <a:schemeClr val="tx1"/>
                </a:solidFill>
                <a:latin typeface="Berlin Sans FB"/>
                <a:cs typeface="Calibri"/>
              </a:rPr>
              <a:t>Move master file to the appropriate directory.</a:t>
            </a:r>
          </a:p>
          <a:p>
            <a:r>
              <a:rPr lang="en-US" sz="1800" i="1">
                <a:solidFill>
                  <a:schemeClr val="tx1"/>
                </a:solidFill>
                <a:latin typeface="Berlin Sans FB"/>
                <a:cs typeface="Calibri"/>
              </a:rPr>
              <a:t>Example:</a:t>
            </a:r>
            <a:endParaRPr lang="en-US" sz="1800">
              <a:solidFill>
                <a:schemeClr val="tx1"/>
              </a:solidFill>
              <a:latin typeface="Berlin Sans FB"/>
              <a:cs typeface="Calibri"/>
            </a:endParaRPr>
          </a:p>
          <a:p>
            <a:endParaRPr lang="en-US" sz="1800">
              <a:solidFill>
                <a:schemeClr val="tx1"/>
              </a:solidFill>
              <a:latin typeface="Berlin Sans FB"/>
              <a:cs typeface="Calibri"/>
            </a:endParaRPr>
          </a:p>
          <a:p>
            <a:pPr marL="916940" lvl="5">
              <a:buNone/>
            </a:pPr>
            <a:r>
              <a:rPr lang="en-US">
                <a:solidFill>
                  <a:schemeClr val="tx1"/>
                </a:solidFill>
                <a:latin typeface="Consolas"/>
                <a:cs typeface="Calibri"/>
              </a:rPr>
              <a:t>HU_OSA_00000011</a:t>
            </a:r>
          </a:p>
          <a:p>
            <a:pPr marL="916940" lvl="5">
              <a:buNone/>
            </a:pPr>
            <a:r>
              <a:rPr lang="en-US">
                <a:solidFill>
                  <a:schemeClr val="tx1"/>
                </a:solidFill>
                <a:latin typeface="Consolas"/>
                <a:cs typeface="Calibri"/>
              </a:rPr>
              <a:t>    Content</a:t>
            </a:r>
            <a:endParaRPr lang="en-US">
              <a:solidFill>
                <a:schemeClr val="tx1"/>
              </a:solidFill>
              <a:latin typeface="Calibri" panose="020F0502020204030204"/>
              <a:cs typeface="Calibri"/>
            </a:endParaRPr>
          </a:p>
          <a:p>
            <a:pPr marL="916940" lvl="5">
              <a:buNone/>
            </a:pPr>
            <a:r>
              <a:rPr lang="en-US">
                <a:solidFill>
                  <a:schemeClr val="tx1"/>
                </a:solidFill>
                <a:latin typeface="Consolas"/>
                <a:cs typeface="Calibri"/>
              </a:rPr>
              <a:t>        Access</a:t>
            </a:r>
            <a:endParaRPr lang="en-US">
              <a:solidFill>
                <a:schemeClr val="tx1"/>
              </a:solidFill>
              <a:latin typeface="Calibri" panose="020F0502020204030204"/>
              <a:cs typeface="Calibri"/>
            </a:endParaRPr>
          </a:p>
          <a:p>
            <a:pPr marL="916940" lvl="5">
              <a:buNone/>
            </a:pPr>
            <a:r>
              <a:rPr lang="en-US">
                <a:solidFill>
                  <a:schemeClr val="tx1"/>
                </a:solidFill>
                <a:latin typeface="Consolas"/>
                <a:cs typeface="Calibri"/>
              </a:rPr>
              <a:t>        Preservation</a:t>
            </a:r>
            <a:endParaRPr lang="en-US">
              <a:solidFill>
                <a:schemeClr val="tx1"/>
              </a:solidFill>
              <a:latin typeface="Calibri" panose="020F0502020204030204"/>
              <a:cs typeface="Calibri"/>
            </a:endParaRPr>
          </a:p>
          <a:p>
            <a:pPr marL="916940" lvl="5">
              <a:buNone/>
            </a:pPr>
            <a:r>
              <a:rPr lang="en-US">
                <a:solidFill>
                  <a:schemeClr val="tx1"/>
                </a:solidFill>
                <a:latin typeface="Consolas"/>
                <a:cs typeface="Calibri"/>
              </a:rPr>
              <a:t>            </a:t>
            </a:r>
            <a:r>
              <a:rPr lang="en-US" b="1">
                <a:solidFill>
                  <a:schemeClr val="tx1"/>
                </a:solidFill>
                <a:latin typeface="Consolas"/>
                <a:cs typeface="Calibri"/>
              </a:rPr>
              <a:t>HU_OSA_00000011.avi</a:t>
            </a:r>
          </a:p>
          <a:p>
            <a:pPr marL="916940" lvl="5">
              <a:buNone/>
            </a:pPr>
            <a:r>
              <a:rPr lang="en-US">
                <a:solidFill>
                  <a:schemeClr val="tx1"/>
                </a:solidFill>
                <a:latin typeface="Consolas"/>
                <a:cs typeface="Calibri"/>
              </a:rPr>
              <a:t>    Metadata</a:t>
            </a:r>
            <a:endParaRPr lang="en-US">
              <a:solidFill>
                <a:schemeClr val="tx1"/>
              </a:solidFill>
              <a:latin typeface="Calibri" panose="020F0502020204030204"/>
              <a:cs typeface="Calibri"/>
            </a:endParaRPr>
          </a:p>
          <a:p>
            <a:pPr marL="916940" lvl="5">
              <a:buNone/>
            </a:pPr>
            <a:r>
              <a:rPr lang="en-US">
                <a:solidFill>
                  <a:schemeClr val="tx1"/>
                </a:solidFill>
                <a:latin typeface="Consolas"/>
                <a:cs typeface="Calibri"/>
              </a:rPr>
              <a:t>        Access</a:t>
            </a:r>
            <a:endParaRPr lang="en-US">
              <a:solidFill>
                <a:schemeClr val="tx1"/>
              </a:solidFill>
              <a:latin typeface="Calibri" panose="020F0502020204030204"/>
              <a:cs typeface="Calibri"/>
            </a:endParaRPr>
          </a:p>
          <a:p>
            <a:pPr marL="916940" lvl="5">
              <a:buNone/>
            </a:pPr>
            <a:r>
              <a:rPr lang="en-US">
                <a:solidFill>
                  <a:schemeClr val="tx1"/>
                </a:solidFill>
                <a:latin typeface="Consolas"/>
                <a:cs typeface="Calibri"/>
              </a:rPr>
              <a:t>        Preservation</a:t>
            </a:r>
            <a:endParaRPr lang="en-US">
              <a:solidFill>
                <a:schemeClr val="tx1"/>
              </a:solidFill>
              <a:cs typeface="Calibri"/>
            </a:endParaRPr>
          </a:p>
          <a:p>
            <a:endParaRPr lang="en-US" sz="1800">
              <a:solidFill>
                <a:schemeClr val="tx1"/>
              </a:solidFill>
              <a:latin typeface="Berlin Sans FB"/>
              <a:cs typeface="Calibri"/>
            </a:endParaRPr>
          </a:p>
          <a:p>
            <a:pPr marL="0" indent="0">
              <a:buNone/>
            </a:pPr>
            <a:endParaRPr lang="en-US" sz="1400">
              <a:solidFill>
                <a:schemeClr val="tx1"/>
              </a:solidFill>
              <a:latin typeface="Consolas"/>
              <a:cs typeface="Calibri"/>
            </a:endParaRPr>
          </a:p>
          <a:p>
            <a:endParaRPr lang="en-US" sz="1800">
              <a:solidFill>
                <a:schemeClr val="tx1"/>
              </a:solidFill>
              <a:latin typeface="Berlin Sans FB"/>
              <a:cs typeface="Calibri"/>
            </a:endParaRPr>
          </a:p>
        </p:txBody>
      </p:sp>
      <p:pic>
        <p:nvPicPr>
          <p:cNvPr id="6" name="Picture 6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B5B47447-AA11-4B43-9CF9-14978DA8A6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242" y="153952"/>
            <a:ext cx="3669483" cy="657063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1923690-3728-4AA5-84C1-7C251511A434}"/>
              </a:ext>
            </a:extLst>
          </p:cNvPr>
          <p:cNvSpPr/>
          <p:nvPr/>
        </p:nvSpPr>
        <p:spPr>
          <a:xfrm>
            <a:off x="643466" y="1263812"/>
            <a:ext cx="2243666" cy="476249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873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0B6EE-D612-4B4A-8996-74172685A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6367" y="86359"/>
            <a:ext cx="6481233" cy="486834"/>
          </a:xfrm>
        </p:spPr>
        <p:txBody>
          <a:bodyPr>
            <a:normAutofit/>
          </a:bodyPr>
          <a:lstStyle/>
          <a:p>
            <a:r>
              <a:rPr lang="en-US" sz="2800">
                <a:solidFill>
                  <a:schemeClr val="tx1"/>
                </a:solidFill>
                <a:latin typeface="Berlin Sans FB"/>
                <a:cs typeface="Calibri Light"/>
              </a:rPr>
              <a:t>Preservation workflow for video files - steps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DF556C18-B008-4997-8B5D-726868E6F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0600" y="816187"/>
            <a:ext cx="7211906" cy="5839883"/>
          </a:xfrm>
        </p:spPr>
        <p:txBody>
          <a:bodyPr vert="horz" lIns="0" tIns="45720" rIns="0" bIns="45720" rtlCol="0" anchor="t">
            <a:normAutofit/>
          </a:bodyPr>
          <a:lstStyle/>
          <a:p>
            <a:pPr algn="ctr"/>
            <a:r>
              <a:rPr lang="en-US" sz="1800">
                <a:solidFill>
                  <a:schemeClr val="tx1"/>
                </a:solidFill>
                <a:latin typeface="Berlin Sans FB"/>
                <a:cs typeface="Calibri"/>
              </a:rPr>
              <a:t>create_master_checksums</a:t>
            </a:r>
          </a:p>
          <a:p>
            <a:endParaRPr lang="en-US" sz="1800">
              <a:solidFill>
                <a:schemeClr val="tx1"/>
              </a:solidFill>
              <a:latin typeface="Berlin Sans FB"/>
              <a:cs typeface="Calibri"/>
            </a:endParaRPr>
          </a:p>
          <a:p>
            <a:r>
              <a:rPr lang="en-US" sz="1800" u="sng">
                <a:solidFill>
                  <a:schemeClr val="tx1"/>
                </a:solidFill>
                <a:latin typeface="Berlin Sans FB"/>
                <a:cs typeface="Calibri"/>
              </a:rPr>
              <a:t>Task:</a:t>
            </a:r>
          </a:p>
          <a:p>
            <a:r>
              <a:rPr lang="en-US" sz="1800">
                <a:solidFill>
                  <a:schemeClr val="tx1"/>
                </a:solidFill>
                <a:latin typeface="Berlin Sans FB"/>
                <a:cs typeface="Calibri"/>
              </a:rPr>
              <a:t>Create md5 and sha512 checksums for the master file.</a:t>
            </a:r>
          </a:p>
          <a:p>
            <a:r>
              <a:rPr lang="en-US" sz="1800" i="1">
                <a:solidFill>
                  <a:schemeClr val="tx1"/>
                </a:solidFill>
                <a:latin typeface="Berlin Sans FB"/>
                <a:cs typeface="Calibri"/>
              </a:rPr>
              <a:t>Example:</a:t>
            </a:r>
            <a:endParaRPr lang="en-US" sz="1800">
              <a:solidFill>
                <a:schemeClr val="tx1"/>
              </a:solidFill>
              <a:latin typeface="Berlin Sans FB"/>
              <a:cs typeface="Calibri"/>
            </a:endParaRPr>
          </a:p>
          <a:p>
            <a:endParaRPr lang="en-US" sz="1800">
              <a:solidFill>
                <a:schemeClr val="tx1"/>
              </a:solidFill>
              <a:latin typeface="Berlin Sans FB"/>
              <a:cs typeface="Calibri"/>
            </a:endParaRPr>
          </a:p>
          <a:p>
            <a:pPr marL="916940" lvl="5">
              <a:buNone/>
            </a:pPr>
            <a:r>
              <a:rPr lang="en-US">
                <a:solidFill>
                  <a:schemeClr val="tx1"/>
                </a:solidFill>
                <a:latin typeface="Consolas"/>
                <a:cs typeface="Calibri"/>
              </a:rPr>
              <a:t>HU_OSA_00000011</a:t>
            </a:r>
          </a:p>
          <a:p>
            <a:pPr marL="916940" lvl="5">
              <a:buNone/>
            </a:pPr>
            <a:r>
              <a:rPr lang="en-US">
                <a:solidFill>
                  <a:schemeClr val="tx1"/>
                </a:solidFill>
                <a:latin typeface="Consolas"/>
                <a:cs typeface="Calibri"/>
              </a:rPr>
              <a:t>    Content</a:t>
            </a:r>
            <a:endParaRPr lang="en-US">
              <a:solidFill>
                <a:schemeClr val="tx1"/>
              </a:solidFill>
              <a:latin typeface="Calibri" panose="020F0502020204030204"/>
              <a:cs typeface="Calibri"/>
            </a:endParaRPr>
          </a:p>
          <a:p>
            <a:pPr marL="916940" lvl="5">
              <a:buNone/>
            </a:pPr>
            <a:r>
              <a:rPr lang="en-US">
                <a:solidFill>
                  <a:schemeClr val="tx1"/>
                </a:solidFill>
                <a:latin typeface="Consolas"/>
                <a:cs typeface="Calibri"/>
              </a:rPr>
              <a:t>        Access</a:t>
            </a:r>
            <a:endParaRPr lang="en-US">
              <a:solidFill>
                <a:schemeClr val="tx1"/>
              </a:solidFill>
              <a:latin typeface="Calibri" panose="020F0502020204030204"/>
              <a:cs typeface="Calibri"/>
            </a:endParaRPr>
          </a:p>
          <a:p>
            <a:pPr marL="916940" lvl="5">
              <a:buNone/>
            </a:pPr>
            <a:r>
              <a:rPr lang="en-US">
                <a:solidFill>
                  <a:schemeClr val="tx1"/>
                </a:solidFill>
                <a:latin typeface="Consolas"/>
                <a:cs typeface="Calibri"/>
              </a:rPr>
              <a:t>        Preservation</a:t>
            </a:r>
            <a:endParaRPr lang="en-US">
              <a:solidFill>
                <a:schemeClr val="tx1"/>
              </a:solidFill>
              <a:latin typeface="Calibri" panose="020F0502020204030204"/>
              <a:cs typeface="Calibri"/>
            </a:endParaRPr>
          </a:p>
          <a:p>
            <a:pPr marL="916940" lvl="5">
              <a:buNone/>
            </a:pPr>
            <a:r>
              <a:rPr lang="en-US">
                <a:solidFill>
                  <a:schemeClr val="tx1"/>
                </a:solidFill>
                <a:latin typeface="Consolas"/>
                <a:cs typeface="Calibri"/>
              </a:rPr>
              <a:t>            HU_OSA_00000011.avi</a:t>
            </a:r>
          </a:p>
          <a:p>
            <a:pPr marL="916940" lvl="5">
              <a:buNone/>
            </a:pPr>
            <a:r>
              <a:rPr lang="en-US">
                <a:solidFill>
                  <a:schemeClr val="tx1"/>
                </a:solidFill>
                <a:latin typeface="Consolas"/>
                <a:cs typeface="Calibri"/>
              </a:rPr>
              <a:t>    Metadata</a:t>
            </a:r>
            <a:endParaRPr lang="en-US">
              <a:solidFill>
                <a:schemeClr val="tx1"/>
              </a:solidFill>
              <a:latin typeface="Calibri" panose="020F0502020204030204"/>
              <a:cs typeface="Calibri"/>
            </a:endParaRPr>
          </a:p>
          <a:p>
            <a:pPr marL="916940" lvl="5">
              <a:buNone/>
            </a:pPr>
            <a:r>
              <a:rPr lang="en-US">
                <a:solidFill>
                  <a:schemeClr val="tx1"/>
                </a:solidFill>
                <a:latin typeface="Consolas"/>
                <a:cs typeface="Calibri"/>
              </a:rPr>
              <a:t>        Access</a:t>
            </a:r>
            <a:endParaRPr lang="en-US">
              <a:solidFill>
                <a:schemeClr val="tx1"/>
              </a:solidFill>
              <a:latin typeface="Calibri" panose="020F0502020204030204"/>
              <a:cs typeface="Calibri"/>
            </a:endParaRPr>
          </a:p>
          <a:p>
            <a:pPr marL="916940" lvl="5">
              <a:buNone/>
            </a:pPr>
            <a:r>
              <a:rPr lang="en-US">
                <a:solidFill>
                  <a:schemeClr val="tx1"/>
                </a:solidFill>
                <a:latin typeface="Consolas"/>
                <a:cs typeface="Calibri"/>
              </a:rPr>
              <a:t>        Preservation</a:t>
            </a:r>
            <a:endParaRPr lang="en-US">
              <a:solidFill>
                <a:schemeClr val="tx1"/>
              </a:solidFill>
              <a:latin typeface="Calibri" panose="020F0502020204030204"/>
              <a:cs typeface="Calibri"/>
            </a:endParaRPr>
          </a:p>
          <a:p>
            <a:pPr marL="916940" lvl="5">
              <a:buNone/>
            </a:pPr>
            <a:r>
              <a:rPr lang="en-US">
                <a:solidFill>
                  <a:schemeClr val="tx1"/>
                </a:solidFill>
                <a:latin typeface="Consolas"/>
                <a:cs typeface="Calibri"/>
              </a:rPr>
              <a:t>            </a:t>
            </a:r>
            <a:r>
              <a:rPr lang="en-US" b="1">
                <a:solidFill>
                  <a:schemeClr val="tx1"/>
                </a:solidFill>
                <a:latin typeface="Consolas"/>
                <a:cs typeface="Calibri"/>
              </a:rPr>
              <a:t>HU_OSA_00000011.md5</a:t>
            </a:r>
          </a:p>
          <a:p>
            <a:pPr marL="916940" lvl="5">
              <a:buNone/>
            </a:pPr>
            <a:r>
              <a:rPr lang="en-US">
                <a:solidFill>
                  <a:schemeClr val="tx1"/>
                </a:solidFill>
                <a:latin typeface="Consolas"/>
                <a:cs typeface="Calibri"/>
              </a:rPr>
              <a:t>            </a:t>
            </a:r>
            <a:r>
              <a:rPr lang="en-US" b="1">
                <a:solidFill>
                  <a:schemeClr val="tx1"/>
                </a:solidFill>
                <a:latin typeface="Consolas"/>
                <a:cs typeface="Calibri"/>
              </a:rPr>
              <a:t>HU_OSA_00000011.sha512</a:t>
            </a:r>
          </a:p>
          <a:p>
            <a:endParaRPr lang="en-US" sz="1800">
              <a:solidFill>
                <a:schemeClr val="tx1"/>
              </a:solidFill>
              <a:latin typeface="Berlin Sans FB"/>
              <a:cs typeface="Calibri"/>
            </a:endParaRPr>
          </a:p>
          <a:p>
            <a:pPr marL="0" indent="0">
              <a:buNone/>
            </a:pPr>
            <a:endParaRPr lang="en-US" sz="1400">
              <a:solidFill>
                <a:schemeClr val="tx1"/>
              </a:solidFill>
              <a:latin typeface="Consolas"/>
              <a:cs typeface="Calibri"/>
            </a:endParaRPr>
          </a:p>
          <a:p>
            <a:endParaRPr lang="en-US" sz="1800">
              <a:solidFill>
                <a:schemeClr val="tx1"/>
              </a:solidFill>
              <a:latin typeface="Berlin Sans FB"/>
              <a:cs typeface="Calibri"/>
            </a:endParaRPr>
          </a:p>
        </p:txBody>
      </p:sp>
      <p:pic>
        <p:nvPicPr>
          <p:cNvPr id="6" name="Picture 6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B5B47447-AA11-4B43-9CF9-14978DA8A6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242" y="153952"/>
            <a:ext cx="3669483" cy="657063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1923690-3728-4AA5-84C1-7C251511A434}"/>
              </a:ext>
            </a:extLst>
          </p:cNvPr>
          <p:cNvSpPr/>
          <p:nvPr/>
        </p:nvSpPr>
        <p:spPr>
          <a:xfrm>
            <a:off x="643466" y="1810889"/>
            <a:ext cx="2243666" cy="476249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533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0B6EE-D612-4B4A-8996-74172685A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6367" y="86359"/>
            <a:ext cx="6481233" cy="486834"/>
          </a:xfrm>
        </p:spPr>
        <p:txBody>
          <a:bodyPr>
            <a:normAutofit/>
          </a:bodyPr>
          <a:lstStyle/>
          <a:p>
            <a:r>
              <a:rPr lang="en-US" sz="2800">
                <a:solidFill>
                  <a:schemeClr val="tx1"/>
                </a:solidFill>
                <a:latin typeface="Berlin Sans FB"/>
                <a:cs typeface="Calibri Light"/>
              </a:rPr>
              <a:t>Preservation workflow for video files - steps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DF556C18-B008-4997-8B5D-726868E6F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0600" y="816187"/>
            <a:ext cx="7211906" cy="5839883"/>
          </a:xfrm>
        </p:spPr>
        <p:txBody>
          <a:bodyPr vert="horz" lIns="0" tIns="45720" rIns="0" bIns="45720" rtlCol="0" anchor="t">
            <a:normAutofit/>
          </a:bodyPr>
          <a:lstStyle/>
          <a:p>
            <a:pPr algn="ctr"/>
            <a:r>
              <a:rPr lang="en-US" sz="1800">
                <a:solidFill>
                  <a:schemeClr val="tx1"/>
                </a:solidFill>
                <a:latin typeface="Berlin Sans FB"/>
                <a:cs typeface="Calibri"/>
              </a:rPr>
              <a:t>create_master_info</a:t>
            </a:r>
          </a:p>
          <a:p>
            <a:endParaRPr lang="en-US" sz="1800">
              <a:solidFill>
                <a:schemeClr val="tx1"/>
              </a:solidFill>
              <a:latin typeface="Berlin Sans FB"/>
              <a:cs typeface="Calibri"/>
            </a:endParaRPr>
          </a:p>
          <a:p>
            <a:r>
              <a:rPr lang="en-US" sz="1800" u="sng">
                <a:solidFill>
                  <a:schemeClr val="tx1"/>
                </a:solidFill>
                <a:latin typeface="Berlin Sans FB"/>
                <a:cs typeface="Calibri"/>
              </a:rPr>
              <a:t>Task:</a:t>
            </a:r>
          </a:p>
          <a:p>
            <a:r>
              <a:rPr lang="en-US" sz="1800">
                <a:solidFill>
                  <a:schemeClr val="tx1"/>
                </a:solidFill>
                <a:latin typeface="Berlin Sans FB"/>
                <a:cs typeface="Calibri"/>
              </a:rPr>
              <a:t>Save the output of 'ffprobe' command for master.</a:t>
            </a:r>
          </a:p>
          <a:p>
            <a:r>
              <a:rPr lang="en-US" sz="1800" i="1">
                <a:solidFill>
                  <a:schemeClr val="tx1"/>
                </a:solidFill>
                <a:latin typeface="Berlin Sans FB"/>
                <a:cs typeface="Calibri"/>
              </a:rPr>
              <a:t>Example:</a:t>
            </a:r>
            <a:endParaRPr lang="en-US" sz="1800">
              <a:solidFill>
                <a:schemeClr val="tx1"/>
              </a:solidFill>
              <a:latin typeface="Berlin Sans FB"/>
              <a:cs typeface="Calibri"/>
            </a:endParaRPr>
          </a:p>
          <a:p>
            <a:endParaRPr lang="en-US" sz="1800">
              <a:solidFill>
                <a:schemeClr val="tx1"/>
              </a:solidFill>
              <a:latin typeface="Berlin Sans FB"/>
              <a:cs typeface="Calibri"/>
            </a:endParaRPr>
          </a:p>
          <a:p>
            <a:pPr marL="916940" lvl="5">
              <a:buNone/>
            </a:pPr>
            <a:r>
              <a:rPr lang="en-US">
                <a:solidFill>
                  <a:schemeClr val="tx1"/>
                </a:solidFill>
                <a:latin typeface="Consolas"/>
                <a:cs typeface="Calibri"/>
              </a:rPr>
              <a:t>HU_OSA_00000011</a:t>
            </a:r>
          </a:p>
          <a:p>
            <a:pPr marL="916940" lvl="5">
              <a:buNone/>
            </a:pPr>
            <a:r>
              <a:rPr lang="en-US">
                <a:solidFill>
                  <a:schemeClr val="tx1"/>
                </a:solidFill>
                <a:latin typeface="Consolas"/>
                <a:cs typeface="Calibri"/>
              </a:rPr>
              <a:t>    Content</a:t>
            </a:r>
            <a:endParaRPr lang="en-US">
              <a:solidFill>
                <a:schemeClr val="tx1"/>
              </a:solidFill>
              <a:latin typeface="Calibri" panose="020F0502020204030204"/>
              <a:cs typeface="Calibri"/>
            </a:endParaRPr>
          </a:p>
          <a:p>
            <a:pPr marL="916940" lvl="5">
              <a:buNone/>
            </a:pPr>
            <a:r>
              <a:rPr lang="en-US">
                <a:solidFill>
                  <a:schemeClr val="tx1"/>
                </a:solidFill>
                <a:latin typeface="Consolas"/>
                <a:cs typeface="Calibri"/>
              </a:rPr>
              <a:t>        Access</a:t>
            </a:r>
            <a:endParaRPr lang="en-US">
              <a:solidFill>
                <a:schemeClr val="tx1"/>
              </a:solidFill>
              <a:latin typeface="Calibri" panose="020F0502020204030204"/>
              <a:cs typeface="Calibri"/>
            </a:endParaRPr>
          </a:p>
          <a:p>
            <a:pPr marL="916940" lvl="5">
              <a:buNone/>
            </a:pPr>
            <a:r>
              <a:rPr lang="en-US">
                <a:solidFill>
                  <a:schemeClr val="tx1"/>
                </a:solidFill>
                <a:latin typeface="Consolas"/>
                <a:cs typeface="Calibri"/>
              </a:rPr>
              <a:t>        Preservation</a:t>
            </a:r>
            <a:endParaRPr lang="en-US">
              <a:solidFill>
                <a:schemeClr val="tx1"/>
              </a:solidFill>
              <a:latin typeface="Calibri" panose="020F0502020204030204"/>
              <a:cs typeface="Calibri"/>
            </a:endParaRPr>
          </a:p>
          <a:p>
            <a:pPr marL="916940" lvl="5">
              <a:buNone/>
            </a:pPr>
            <a:r>
              <a:rPr lang="en-US">
                <a:solidFill>
                  <a:schemeClr val="tx1"/>
                </a:solidFill>
                <a:latin typeface="Consolas"/>
                <a:cs typeface="Calibri"/>
              </a:rPr>
              <a:t>            HU_OSA_00000011.avi</a:t>
            </a:r>
          </a:p>
          <a:p>
            <a:pPr marL="916940" lvl="5">
              <a:buNone/>
            </a:pPr>
            <a:r>
              <a:rPr lang="en-US">
                <a:solidFill>
                  <a:schemeClr val="tx1"/>
                </a:solidFill>
                <a:latin typeface="Consolas"/>
                <a:cs typeface="Calibri"/>
              </a:rPr>
              <a:t>    Metadata</a:t>
            </a:r>
            <a:endParaRPr lang="en-US">
              <a:solidFill>
                <a:schemeClr val="tx1"/>
              </a:solidFill>
              <a:latin typeface="Calibri" panose="020F0502020204030204"/>
              <a:cs typeface="Calibri"/>
            </a:endParaRPr>
          </a:p>
          <a:p>
            <a:pPr marL="916940" lvl="5">
              <a:buNone/>
            </a:pPr>
            <a:r>
              <a:rPr lang="en-US">
                <a:solidFill>
                  <a:schemeClr val="tx1"/>
                </a:solidFill>
                <a:latin typeface="Consolas"/>
                <a:cs typeface="Calibri"/>
              </a:rPr>
              <a:t>        Access</a:t>
            </a:r>
            <a:endParaRPr lang="en-US">
              <a:solidFill>
                <a:schemeClr val="tx1"/>
              </a:solidFill>
              <a:latin typeface="Calibri" panose="020F0502020204030204"/>
              <a:cs typeface="Calibri"/>
            </a:endParaRPr>
          </a:p>
          <a:p>
            <a:pPr marL="916940" lvl="5">
              <a:buNone/>
            </a:pPr>
            <a:r>
              <a:rPr lang="en-US">
                <a:solidFill>
                  <a:schemeClr val="tx1"/>
                </a:solidFill>
                <a:latin typeface="Consolas"/>
                <a:cs typeface="Calibri"/>
              </a:rPr>
              <a:t>        Preservation</a:t>
            </a:r>
            <a:endParaRPr lang="en-US">
              <a:solidFill>
                <a:schemeClr val="tx1"/>
              </a:solidFill>
              <a:latin typeface="Calibri" panose="020F0502020204030204"/>
              <a:cs typeface="Calibri"/>
            </a:endParaRPr>
          </a:p>
          <a:p>
            <a:pPr marL="916940" lvl="5">
              <a:buNone/>
            </a:pPr>
            <a:r>
              <a:rPr lang="en-US">
                <a:solidFill>
                  <a:schemeClr val="tx1"/>
                </a:solidFill>
                <a:latin typeface="Consolas"/>
                <a:cs typeface="Calibri"/>
              </a:rPr>
              <a:t>            HU_OSA_00000011.md5</a:t>
            </a:r>
          </a:p>
          <a:p>
            <a:pPr marL="916940" lvl="5">
              <a:buNone/>
            </a:pPr>
            <a:r>
              <a:rPr lang="en-US">
                <a:solidFill>
                  <a:schemeClr val="tx1"/>
                </a:solidFill>
                <a:latin typeface="Consolas"/>
                <a:cs typeface="Calibri"/>
              </a:rPr>
              <a:t>            HU_OSA_00000011.sha512</a:t>
            </a:r>
            <a:endParaRPr lang="en-US">
              <a:solidFill>
                <a:schemeClr val="tx1"/>
              </a:solidFill>
              <a:latin typeface="Calibri" panose="020F0502020204030204"/>
              <a:cs typeface="Calibri"/>
            </a:endParaRPr>
          </a:p>
          <a:p>
            <a:pPr marL="916940" lvl="5">
              <a:buNone/>
            </a:pPr>
            <a:r>
              <a:rPr lang="en-US" b="1">
                <a:solidFill>
                  <a:schemeClr val="tx1"/>
                </a:solidFill>
                <a:latin typeface="Consolas"/>
                <a:cs typeface="Calibri"/>
              </a:rPr>
              <a:t>            HU_OSA_00000011_md_tech.json</a:t>
            </a:r>
            <a:endParaRPr lang="en-US">
              <a:solidFill>
                <a:schemeClr val="tx1"/>
              </a:solidFill>
              <a:ea typeface="+mn-lt"/>
              <a:cs typeface="+mn-lt"/>
            </a:endParaRPr>
          </a:p>
          <a:p>
            <a:pPr marL="916940" lvl="5">
              <a:buNone/>
            </a:pPr>
            <a:endParaRPr lang="en-US">
              <a:solidFill>
                <a:schemeClr val="tx1"/>
              </a:solidFill>
              <a:latin typeface="Consolas"/>
              <a:cs typeface="Calibri"/>
            </a:endParaRPr>
          </a:p>
          <a:p>
            <a:endParaRPr lang="en-US" sz="1800">
              <a:solidFill>
                <a:schemeClr val="tx1"/>
              </a:solidFill>
              <a:latin typeface="Berlin Sans FB"/>
              <a:cs typeface="Calibri"/>
            </a:endParaRPr>
          </a:p>
          <a:p>
            <a:pPr marL="0" indent="0">
              <a:buNone/>
            </a:pPr>
            <a:endParaRPr lang="en-US" sz="1400">
              <a:solidFill>
                <a:schemeClr val="tx1"/>
              </a:solidFill>
              <a:latin typeface="Consolas"/>
              <a:cs typeface="Calibri"/>
            </a:endParaRPr>
          </a:p>
          <a:p>
            <a:endParaRPr lang="en-US" sz="1800">
              <a:solidFill>
                <a:schemeClr val="tx1"/>
              </a:solidFill>
              <a:latin typeface="Berlin Sans FB"/>
              <a:cs typeface="Calibri"/>
            </a:endParaRPr>
          </a:p>
        </p:txBody>
      </p:sp>
      <p:pic>
        <p:nvPicPr>
          <p:cNvPr id="6" name="Picture 6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B5B47447-AA11-4B43-9CF9-14978DA8A6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242" y="153952"/>
            <a:ext cx="3669483" cy="657063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1923690-3728-4AA5-84C1-7C251511A434}"/>
              </a:ext>
            </a:extLst>
          </p:cNvPr>
          <p:cNvSpPr/>
          <p:nvPr/>
        </p:nvSpPr>
        <p:spPr>
          <a:xfrm>
            <a:off x="643466" y="2367735"/>
            <a:ext cx="2243666" cy="476249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756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0B6EE-D612-4B4A-8996-74172685A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6367" y="86359"/>
            <a:ext cx="6481233" cy="486834"/>
          </a:xfrm>
        </p:spPr>
        <p:txBody>
          <a:bodyPr>
            <a:normAutofit/>
          </a:bodyPr>
          <a:lstStyle/>
          <a:p>
            <a:r>
              <a:rPr lang="en-US" sz="2800">
                <a:solidFill>
                  <a:schemeClr val="tx1"/>
                </a:solidFill>
                <a:latin typeface="Berlin Sans FB"/>
                <a:cs typeface="Calibri Light"/>
              </a:rPr>
              <a:t>Preservation workflow for video files - steps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DF556C18-B008-4997-8B5D-726868E6F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0600" y="816187"/>
            <a:ext cx="7211906" cy="5839883"/>
          </a:xfrm>
        </p:spPr>
        <p:txBody>
          <a:bodyPr vert="horz" lIns="0" tIns="45720" rIns="0" bIns="45720" rtlCol="0" anchor="t">
            <a:normAutofit/>
          </a:bodyPr>
          <a:lstStyle/>
          <a:p>
            <a:pPr algn="ctr"/>
            <a:r>
              <a:rPr lang="en-US" sz="1800">
                <a:solidFill>
                  <a:schemeClr val="tx1"/>
                </a:solidFill>
                <a:latin typeface="Berlin Sans FB"/>
                <a:cs typeface="Calibri"/>
              </a:rPr>
              <a:t>get_descriptive_metadata</a:t>
            </a:r>
          </a:p>
          <a:p>
            <a:endParaRPr lang="en-US" sz="1800">
              <a:solidFill>
                <a:schemeClr val="tx1"/>
              </a:solidFill>
              <a:latin typeface="Berlin Sans FB"/>
              <a:cs typeface="Calibri"/>
            </a:endParaRPr>
          </a:p>
          <a:p>
            <a:r>
              <a:rPr lang="en-US" sz="1800" u="sng">
                <a:solidFill>
                  <a:schemeClr val="tx1"/>
                </a:solidFill>
                <a:latin typeface="Berlin Sans FB"/>
                <a:cs typeface="Calibri"/>
              </a:rPr>
              <a:t>Task:</a:t>
            </a:r>
          </a:p>
          <a:p>
            <a:r>
              <a:rPr lang="en-US" sz="1800">
                <a:solidFill>
                  <a:schemeClr val="tx1"/>
                </a:solidFill>
                <a:latin typeface="Berlin Sans FB"/>
                <a:cs typeface="Calibri"/>
              </a:rPr>
              <a:t>If exists save descriptive metadata by querying the API (HTTP GET) of the Archival Management System.</a:t>
            </a:r>
          </a:p>
          <a:p>
            <a:r>
              <a:rPr lang="en-US" sz="1800" i="1">
                <a:solidFill>
                  <a:schemeClr val="tx1"/>
                </a:solidFill>
                <a:latin typeface="Berlin Sans FB"/>
                <a:cs typeface="Calibri"/>
              </a:rPr>
              <a:t>Example:</a:t>
            </a:r>
            <a:br>
              <a:rPr lang="en-US" sz="1800" i="1">
                <a:solidFill>
                  <a:schemeClr val="tx1"/>
                </a:solidFill>
                <a:latin typeface="Berlin Sans FB"/>
                <a:cs typeface="Calibri"/>
              </a:rPr>
            </a:br>
            <a:endParaRPr lang="en-US" sz="1800">
              <a:solidFill>
                <a:schemeClr val="tx1"/>
              </a:solidFill>
              <a:latin typeface="Berlin Sans FB"/>
              <a:cs typeface="Calibri"/>
            </a:endParaRPr>
          </a:p>
          <a:p>
            <a:pPr marL="916940" lvl="5">
              <a:buNone/>
            </a:pPr>
            <a:r>
              <a:rPr lang="en-US">
                <a:solidFill>
                  <a:schemeClr val="tx1"/>
                </a:solidFill>
                <a:latin typeface="Consolas"/>
                <a:cs typeface="Calibri"/>
              </a:rPr>
              <a:t>HU_OSA_00000011</a:t>
            </a:r>
          </a:p>
          <a:p>
            <a:pPr marL="916940" lvl="5">
              <a:buNone/>
            </a:pPr>
            <a:r>
              <a:rPr lang="en-US">
                <a:solidFill>
                  <a:schemeClr val="tx1"/>
                </a:solidFill>
                <a:latin typeface="Consolas"/>
                <a:cs typeface="Calibri"/>
              </a:rPr>
              <a:t>    Content</a:t>
            </a:r>
            <a:endParaRPr lang="en-US">
              <a:solidFill>
                <a:schemeClr val="tx1"/>
              </a:solidFill>
              <a:latin typeface="Calibri" panose="020F0502020204030204"/>
              <a:cs typeface="Calibri"/>
            </a:endParaRPr>
          </a:p>
          <a:p>
            <a:pPr marL="916940" lvl="5">
              <a:buNone/>
            </a:pPr>
            <a:r>
              <a:rPr lang="en-US">
                <a:solidFill>
                  <a:schemeClr val="tx1"/>
                </a:solidFill>
                <a:latin typeface="Consolas"/>
                <a:cs typeface="Calibri"/>
              </a:rPr>
              <a:t>        Access</a:t>
            </a:r>
            <a:endParaRPr lang="en-US">
              <a:solidFill>
                <a:schemeClr val="tx1"/>
              </a:solidFill>
              <a:latin typeface="Calibri" panose="020F0502020204030204"/>
              <a:cs typeface="Calibri"/>
            </a:endParaRPr>
          </a:p>
          <a:p>
            <a:pPr marL="916940" lvl="5">
              <a:buNone/>
            </a:pPr>
            <a:r>
              <a:rPr lang="en-US">
                <a:solidFill>
                  <a:schemeClr val="tx1"/>
                </a:solidFill>
                <a:latin typeface="Consolas"/>
                <a:cs typeface="Calibri"/>
              </a:rPr>
              <a:t>        Preservation</a:t>
            </a:r>
            <a:endParaRPr lang="en-US">
              <a:solidFill>
                <a:schemeClr val="tx1"/>
              </a:solidFill>
              <a:latin typeface="Calibri" panose="020F0502020204030204"/>
              <a:cs typeface="Calibri"/>
            </a:endParaRPr>
          </a:p>
          <a:p>
            <a:pPr marL="916940" lvl="5">
              <a:buNone/>
            </a:pPr>
            <a:r>
              <a:rPr lang="en-US">
                <a:solidFill>
                  <a:schemeClr val="tx1"/>
                </a:solidFill>
                <a:latin typeface="Consolas"/>
                <a:cs typeface="Calibri"/>
              </a:rPr>
              <a:t>            HU_OSA_00000011.avi</a:t>
            </a:r>
          </a:p>
          <a:p>
            <a:pPr marL="916940" lvl="5">
              <a:buNone/>
            </a:pPr>
            <a:r>
              <a:rPr lang="en-US">
                <a:solidFill>
                  <a:schemeClr val="tx1"/>
                </a:solidFill>
                <a:latin typeface="Consolas"/>
                <a:cs typeface="Calibri"/>
              </a:rPr>
              <a:t>    Metadata</a:t>
            </a:r>
            <a:endParaRPr lang="en-US">
              <a:solidFill>
                <a:schemeClr val="tx1"/>
              </a:solidFill>
              <a:latin typeface="Calibri" panose="020F0502020204030204"/>
              <a:cs typeface="Calibri"/>
            </a:endParaRPr>
          </a:p>
          <a:p>
            <a:pPr marL="916940" lvl="5">
              <a:buNone/>
            </a:pPr>
            <a:r>
              <a:rPr lang="en-US">
                <a:solidFill>
                  <a:schemeClr val="tx1"/>
                </a:solidFill>
                <a:latin typeface="Consolas"/>
                <a:cs typeface="Calibri"/>
              </a:rPr>
              <a:t>        Access</a:t>
            </a:r>
            <a:endParaRPr lang="en-US">
              <a:solidFill>
                <a:schemeClr val="tx1"/>
              </a:solidFill>
              <a:latin typeface="Calibri" panose="020F0502020204030204"/>
              <a:cs typeface="Calibri"/>
            </a:endParaRPr>
          </a:p>
          <a:p>
            <a:pPr marL="916940" lvl="5">
              <a:buNone/>
            </a:pPr>
            <a:r>
              <a:rPr lang="en-US">
                <a:solidFill>
                  <a:schemeClr val="tx1"/>
                </a:solidFill>
                <a:latin typeface="Consolas"/>
                <a:cs typeface="Calibri"/>
              </a:rPr>
              <a:t>        Preservation</a:t>
            </a:r>
            <a:endParaRPr lang="en-US">
              <a:solidFill>
                <a:schemeClr val="tx1"/>
              </a:solidFill>
              <a:latin typeface="Calibri" panose="020F0502020204030204"/>
              <a:cs typeface="Calibri"/>
            </a:endParaRPr>
          </a:p>
          <a:p>
            <a:pPr marL="916940" lvl="5">
              <a:buNone/>
            </a:pPr>
            <a:r>
              <a:rPr lang="en-US">
                <a:solidFill>
                  <a:schemeClr val="tx1"/>
                </a:solidFill>
                <a:latin typeface="Consolas"/>
                <a:cs typeface="Calibri"/>
              </a:rPr>
              <a:t>            HU_OSA_00000011.md5</a:t>
            </a:r>
          </a:p>
          <a:p>
            <a:pPr marL="916940" lvl="5">
              <a:buNone/>
            </a:pPr>
            <a:r>
              <a:rPr lang="en-US">
                <a:solidFill>
                  <a:schemeClr val="tx1"/>
                </a:solidFill>
                <a:latin typeface="Consolas"/>
                <a:cs typeface="Calibri"/>
              </a:rPr>
              <a:t>            HU_OSA_00000011.sha512</a:t>
            </a:r>
          </a:p>
          <a:p>
            <a:pPr marL="916940" lvl="5">
              <a:buNone/>
            </a:pPr>
            <a:r>
              <a:rPr lang="en-US">
                <a:solidFill>
                  <a:schemeClr val="tx1"/>
                </a:solidFill>
                <a:latin typeface="Consolas"/>
                <a:cs typeface="Calibri"/>
              </a:rPr>
              <a:t>            </a:t>
            </a:r>
            <a:r>
              <a:rPr lang="en-US" b="1">
                <a:solidFill>
                  <a:schemeClr val="tx1"/>
                </a:solidFill>
                <a:latin typeface="Consolas"/>
                <a:cs typeface="Calibri"/>
              </a:rPr>
              <a:t>HU_OSA_00000011_md_descriptive.json</a:t>
            </a:r>
          </a:p>
          <a:p>
            <a:pPr marL="916940" lvl="5">
              <a:buNone/>
            </a:pPr>
            <a:r>
              <a:rPr lang="en-US">
                <a:solidFill>
                  <a:schemeClr val="tx1"/>
                </a:solidFill>
                <a:latin typeface="Consolas"/>
                <a:cs typeface="Calibri"/>
              </a:rPr>
              <a:t>            HU_OSA_00000011_md_tech.json</a:t>
            </a:r>
            <a:endParaRPr lang="en-US">
              <a:solidFill>
                <a:schemeClr val="tx1"/>
              </a:solidFill>
            </a:endParaRPr>
          </a:p>
          <a:p>
            <a:endParaRPr lang="en-US" sz="1800">
              <a:solidFill>
                <a:schemeClr val="tx1"/>
              </a:solidFill>
              <a:latin typeface="Berlin Sans FB"/>
              <a:cs typeface="Calibri"/>
            </a:endParaRPr>
          </a:p>
          <a:p>
            <a:pPr marL="0" indent="0">
              <a:buNone/>
            </a:pPr>
            <a:endParaRPr lang="en-US" sz="1400">
              <a:solidFill>
                <a:schemeClr val="tx1"/>
              </a:solidFill>
              <a:latin typeface="Consolas"/>
              <a:cs typeface="Calibri"/>
            </a:endParaRPr>
          </a:p>
          <a:p>
            <a:endParaRPr lang="en-US" sz="1800">
              <a:solidFill>
                <a:schemeClr val="tx1"/>
              </a:solidFill>
              <a:latin typeface="Berlin Sans FB"/>
              <a:cs typeface="Calibri"/>
            </a:endParaRPr>
          </a:p>
        </p:txBody>
      </p:sp>
      <p:pic>
        <p:nvPicPr>
          <p:cNvPr id="6" name="Picture 6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B5B47447-AA11-4B43-9CF9-14978DA8A6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242" y="153952"/>
            <a:ext cx="3669483" cy="657063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1923690-3728-4AA5-84C1-7C251511A434}"/>
              </a:ext>
            </a:extLst>
          </p:cNvPr>
          <p:cNvSpPr/>
          <p:nvPr/>
        </p:nvSpPr>
        <p:spPr>
          <a:xfrm>
            <a:off x="643466" y="2914812"/>
            <a:ext cx="2243666" cy="476249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047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0B6EE-D612-4B4A-8996-74172685A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6367" y="86359"/>
            <a:ext cx="6481233" cy="486834"/>
          </a:xfrm>
        </p:spPr>
        <p:txBody>
          <a:bodyPr>
            <a:normAutofit/>
          </a:bodyPr>
          <a:lstStyle/>
          <a:p>
            <a:r>
              <a:rPr lang="en-US" sz="2800">
                <a:solidFill>
                  <a:schemeClr val="tx1"/>
                </a:solidFill>
                <a:latin typeface="Berlin Sans FB"/>
                <a:cs typeface="Calibri Light"/>
              </a:rPr>
              <a:t>Preservation workflow for video files - steps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DF556C18-B008-4997-8B5D-726868E6F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0600" y="816187"/>
            <a:ext cx="7211906" cy="5839883"/>
          </a:xfrm>
        </p:spPr>
        <p:txBody>
          <a:bodyPr vert="horz" lIns="0" tIns="45720" rIns="0" bIns="45720" rtlCol="0" anchor="t">
            <a:normAutofit/>
          </a:bodyPr>
          <a:lstStyle/>
          <a:p>
            <a:pPr algn="ctr"/>
            <a:r>
              <a:rPr lang="en-US" sz="1800">
                <a:solidFill>
                  <a:schemeClr val="tx1"/>
                </a:solidFill>
                <a:latin typeface="Berlin Sans FB"/>
                <a:cs typeface="Calibri"/>
              </a:rPr>
              <a:t>push_to_ams</a:t>
            </a:r>
          </a:p>
          <a:p>
            <a:endParaRPr lang="en-US" sz="1800">
              <a:solidFill>
                <a:schemeClr val="tx1"/>
              </a:solidFill>
              <a:latin typeface="Berlin Sans FB"/>
              <a:cs typeface="Calibri"/>
            </a:endParaRPr>
          </a:p>
          <a:p>
            <a:r>
              <a:rPr lang="en-US" sz="1800" u="sng">
                <a:solidFill>
                  <a:schemeClr val="tx1"/>
                </a:solidFill>
                <a:latin typeface="Berlin Sans FB"/>
                <a:cs typeface="Calibri"/>
              </a:rPr>
              <a:t>Task:</a:t>
            </a:r>
          </a:p>
          <a:p>
            <a:r>
              <a:rPr lang="en-US" sz="1800">
                <a:solidFill>
                  <a:schemeClr val="tx1"/>
                </a:solidFill>
                <a:latin typeface="Berlin Sans FB"/>
                <a:cs typeface="Calibri"/>
              </a:rPr>
              <a:t>Save technical metadata in the Archival Management System by submitting it to the API (HTTP POST).</a:t>
            </a:r>
          </a:p>
          <a:p>
            <a:r>
              <a:rPr lang="en-US" sz="1800" i="1">
                <a:solidFill>
                  <a:schemeClr val="tx1"/>
                </a:solidFill>
                <a:latin typeface="Berlin Sans FB"/>
                <a:cs typeface="Calibri"/>
              </a:rPr>
              <a:t>Example:</a:t>
            </a:r>
            <a:br>
              <a:rPr lang="en-US" sz="1800" i="1">
                <a:solidFill>
                  <a:schemeClr val="tx1"/>
                </a:solidFill>
                <a:latin typeface="Berlin Sans FB"/>
                <a:cs typeface="Calibri"/>
              </a:rPr>
            </a:br>
            <a:endParaRPr lang="en-US" sz="1800">
              <a:solidFill>
                <a:schemeClr val="tx1"/>
              </a:solidFill>
              <a:latin typeface="Berlin Sans FB"/>
              <a:cs typeface="Calibri"/>
            </a:endParaRPr>
          </a:p>
          <a:p>
            <a:pPr marL="0" indent="0">
              <a:buNone/>
            </a:pPr>
            <a:endParaRPr lang="en-US" sz="1400">
              <a:solidFill>
                <a:schemeClr val="tx1"/>
              </a:solidFill>
              <a:latin typeface="Consolas"/>
              <a:cs typeface="Calibri"/>
            </a:endParaRPr>
          </a:p>
          <a:p>
            <a:endParaRPr lang="en-US" sz="1800">
              <a:solidFill>
                <a:schemeClr val="tx1"/>
              </a:solidFill>
              <a:latin typeface="Berlin Sans FB"/>
              <a:cs typeface="Calibri"/>
            </a:endParaRPr>
          </a:p>
        </p:txBody>
      </p:sp>
      <p:pic>
        <p:nvPicPr>
          <p:cNvPr id="6" name="Picture 6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B5B47447-AA11-4B43-9CF9-14978DA8A6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242" y="153952"/>
            <a:ext cx="3669483" cy="657063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1923690-3728-4AA5-84C1-7C251511A434}"/>
              </a:ext>
            </a:extLst>
          </p:cNvPr>
          <p:cNvSpPr/>
          <p:nvPr/>
        </p:nvSpPr>
        <p:spPr>
          <a:xfrm>
            <a:off x="643466" y="3461889"/>
            <a:ext cx="2243666" cy="476249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3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63FC8462-9D72-4255-AE6E-B63696ABB9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87093" y="3170284"/>
            <a:ext cx="7950198" cy="3584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93559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18</Slides>
  <Notes>17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Retrospect</vt:lpstr>
      <vt:lpstr>Apache Airflow Blinken OSA case study</vt:lpstr>
      <vt:lpstr>Docker containers</vt:lpstr>
      <vt:lpstr>Preservation workflow for video files - steps</vt:lpstr>
      <vt:lpstr>Preservation workflow for video files - steps</vt:lpstr>
      <vt:lpstr>Preservation workflow for video files - steps</vt:lpstr>
      <vt:lpstr>Preservation workflow for video files - steps</vt:lpstr>
      <vt:lpstr>Preservation workflow for video files - steps</vt:lpstr>
      <vt:lpstr>Preservation workflow for video files - steps</vt:lpstr>
      <vt:lpstr>Preservation workflow for video files - steps</vt:lpstr>
      <vt:lpstr>Preservation workflow for video files - steps</vt:lpstr>
      <vt:lpstr>Preservation workflow for video files - steps</vt:lpstr>
      <vt:lpstr>Preservation workflow for video files - steps</vt:lpstr>
      <vt:lpstr>Preservation workflow for video files - steps</vt:lpstr>
      <vt:lpstr>Preservation workflow for video files - steps</vt:lpstr>
      <vt:lpstr>Saving AIP</vt:lpstr>
      <vt:lpstr>Errors &amp; Improvements</vt:lpstr>
      <vt:lpstr>So far...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5</cp:revision>
  <dcterms:created xsi:type="dcterms:W3CDTF">2019-12-02T08:17:22Z</dcterms:created>
  <dcterms:modified xsi:type="dcterms:W3CDTF">2019-12-04T22:14:35Z</dcterms:modified>
</cp:coreProperties>
</file>